
<file path=[Content_Types].xml><?xml version="1.0" encoding="utf-8"?>
<Types xmlns="http://schemas.openxmlformats.org/package/2006/content-types">
  <Default Extension="png" ContentType="image/png"/>
  <Default Extension="svg" ContentType="image/sv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4.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5141" r:id="rId2"/>
    <p:sldMasterId id="2147485184" r:id="rId3"/>
    <p:sldMasterId id="2147485227" r:id="rId4"/>
    <p:sldMasterId id="2147485229" r:id="rId5"/>
  </p:sldMasterIdLst>
  <p:notesMasterIdLst>
    <p:notesMasterId r:id="rId30"/>
  </p:notesMasterIdLst>
  <p:sldIdLst>
    <p:sldId id="1888" r:id="rId6"/>
    <p:sldId id="1889" r:id="rId7"/>
    <p:sldId id="262" r:id="rId8"/>
    <p:sldId id="264" r:id="rId9"/>
    <p:sldId id="268" r:id="rId10"/>
    <p:sldId id="270" r:id="rId11"/>
    <p:sldId id="272" r:id="rId12"/>
    <p:sldId id="274" r:id="rId13"/>
    <p:sldId id="278" r:id="rId14"/>
    <p:sldId id="280" r:id="rId15"/>
    <p:sldId id="1867" r:id="rId16"/>
    <p:sldId id="286" r:id="rId17"/>
    <p:sldId id="288" r:id="rId18"/>
    <p:sldId id="290" r:id="rId19"/>
    <p:sldId id="296" r:id="rId20"/>
    <p:sldId id="1868" r:id="rId21"/>
    <p:sldId id="1866" r:id="rId22"/>
    <p:sldId id="1890" r:id="rId23"/>
    <p:sldId id="1870" r:id="rId24"/>
    <p:sldId id="1869" r:id="rId25"/>
    <p:sldId id="1872" r:id="rId26"/>
    <p:sldId id="1887" r:id="rId27"/>
    <p:sldId id="1874" r:id="rId28"/>
    <p:sldId id="1875" r:id="rId29"/>
  </p:sldIdLst>
  <p:sldSz cx="12192000"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1" autoAdjust="0"/>
    <p:restoredTop sz="0"/>
  </p:normalViewPr>
  <p:slideViewPr>
    <p:cSldViewPr>
      <p:cViewPr varScale="1">
        <p:scale>
          <a:sx n="88" d="100"/>
          <a:sy n="88" d="100"/>
        </p:scale>
        <p:origin x="230" y="72"/>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9199A-F3B5-4C4F-9552-F2F19F67FEBC}" type="datetimeFigureOut">
              <a:t>7/29/2022</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FCD191-9247-49EE-9F2E-F53013ABFC20}"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github.com/en/free-pro-team@latest/github/using-git/using-common-git-commands?azure-portal=true"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cs.github.com/en/free-pro-team@latest/github/getting-started-with-github?azure-portal=tru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uides.github.com/introduction/flow/?azure-portal=true"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help.github.com/github/collaborating-with-issues-and-pull-requests/about-branches?azure-portal=true"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help.github.com/desktop/contributing-to-projects/committing-and-reviewing-changes-to-your-project?azure-portal=tru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help.github.com/github/collaborating-with-issues-and-pull-requests/about-pull-requests?azure-portal=tru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github.com/en/free-pro-team@latest/github/using-git/getting-changes-from-a-remote-repository?azure-portal=true#cloning-a-repository"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docs.github.com/en/free-pro-team@latest/github/getting-started-with-github/fork-a-repo?azure-portal=true" TargetMode="External"/><Relationship Id="rId4" Type="http://schemas.openxmlformats.org/officeDocument/2006/relationships/hyperlink" Target="https://cli.github.com/manual/gh_repo_clone?azure-portal=tru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uides.github.com/introduction/flow/?azure-portal=tru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GitHub is a development platform that enables you to host and review code, manage projects, and build software alongside 50 million developers.</a:t>
            </a:r>
          </a:p>
          <a:p>
            <a:endParaRPr/>
          </a:p>
          <a:p>
            <a:pPr>
              <a:spcBef>
                <a:spcPct val="43750"/>
              </a:spcBef>
              <a:spcAft>
                <a:spcPct val="43750"/>
              </a:spcAft>
            </a:pPr>
            <a:r>
              <a:t>Why is everyone building on GitHub? Because it provides the important DevOps features companies and organizations of all sizes need for their public and private projects. Whether it's planning features, fixing bugs, or collaborating on changes, GitHub is the place where the world's software developers gather to make things. And then make them better.</a:t>
            </a:r>
          </a:p>
          <a:p>
            <a:endParaRPr/>
          </a:p>
          <a:p>
            <a:pPr>
              <a:spcBef>
                <a:spcPct val="43750"/>
              </a:spcBef>
              <a:spcAft>
                <a:spcPct val="43750"/>
              </a:spcAft>
            </a:pPr>
            <a:r>
              <a:t>In this module, you learn to use key GitHub features, including issues, notifications, branches, commits, and pull requests.</a:t>
            </a:r>
          </a:p>
        </p:txBody>
      </p:sp>
      <p:sp>
        <p:nvSpPr>
          <p:cNvPr id="4" name="Slide Number Placeholder 3"/>
          <p:cNvSpPr>
            <a:spLocks noGrp="1"/>
          </p:cNvSpPr>
          <p:nvPr>
            <p:ph type="sldNum" sz="quarter" idx="10"/>
          </p:nvPr>
        </p:nvSpPr>
        <p:spPr/>
        <p:txBody>
          <a:bodyPr/>
          <a:lstStyle/>
          <a:p>
            <a:fld id="{6101C5E1-D8E9-464D-A93E-CE21651935A7}" type="slidenum">
              <a:rPr lang="en-US" smtClean="0"/>
              <a:t>1</a:t>
            </a:fld>
            <a:endParaRPr lang="en-US"/>
          </a:p>
        </p:txBody>
      </p:sp>
    </p:spTree>
    <p:extLst>
      <p:ext uri="{BB962C8B-B14F-4D97-AF65-F5344CB8AC3E}">
        <p14:creationId xmlns:p14="http://schemas.microsoft.com/office/powerpoint/2010/main" val="3798324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52500" lnSpcReduction="20000"/>
          </a:bodyPr>
          <a:lstStyle/>
          <a:p>
            <a:pPr>
              <a:spcBef>
                <a:spcPct val="43750"/>
              </a:spcBef>
              <a:spcAft>
                <a:spcPct val="43750"/>
              </a:spcAft>
            </a:pPr>
            <a:r>
              <a:t>As you work with </a:t>
            </a:r>
            <a:r>
              <a:rPr b="1"/>
              <a:t>Git</a:t>
            </a:r>
            <a:r>
              <a:t> and </a:t>
            </a:r>
            <a:r>
              <a:rPr b="1"/>
              <a:t>GitHub</a:t>
            </a:r>
            <a:r>
              <a:t>, you may wonder about the difference between the two.</a:t>
            </a:r>
          </a:p>
          <a:p>
            <a:endParaRPr/>
          </a:p>
          <a:p>
            <a:pPr>
              <a:spcBef>
                <a:spcPct val="43750"/>
              </a:spcBef>
              <a:spcAft>
                <a:spcPct val="43750"/>
              </a:spcAft>
            </a:pPr>
            <a:r>
              <a:rPr b="1"/>
              <a:t>Git</a:t>
            </a:r>
            <a:r>
              <a:t> is a distributed version control system (DVCS) that allows multiple developers or other contributors to work on a project. It provides a way to work with one or more local branches and push them to a remote repository. Git is responsible for everything GitHub-related that happens locally on your computer. Key features provided by Git include:</a:t>
            </a:r>
          </a:p>
          <a:p>
            <a:endParaRPr/>
          </a:p>
          <a:p>
            <a:r>
              <a:t>Installed and used on your local machine</a:t>
            </a:r>
          </a:p>
          <a:p>
            <a:endParaRPr/>
          </a:p>
          <a:p>
            <a:r>
              <a:t>Handles version control</a:t>
            </a:r>
          </a:p>
          <a:p>
            <a:endParaRPr/>
          </a:p>
          <a:p>
            <a:r>
              <a:t>Supports branching</a:t>
            </a:r>
          </a:p>
          <a:p>
            <a:endParaRPr/>
          </a:p>
          <a:p>
            <a:pPr>
              <a:spcBef>
                <a:spcPct val="43750"/>
              </a:spcBef>
              <a:spcAft>
                <a:spcPct val="43750"/>
              </a:spcAft>
            </a:pPr>
            <a:r>
              <a:t>To learn more about </a:t>
            </a:r>
            <a:r>
              <a:rPr b="1"/>
              <a:t>Git</a:t>
            </a:r>
            <a:r>
              <a:t>, see </a:t>
            </a:r>
            <a:r>
              <a:rPr>
                <a:hlinkClick r:id="rId3"/>
              </a:rPr>
              <a:t>Using common Git commands</a:t>
            </a:r>
            <a:r>
              <a:t>.</a:t>
            </a:r>
          </a:p>
          <a:p>
            <a:endParaRPr/>
          </a:p>
          <a:p>
            <a:pPr>
              <a:spcBef>
                <a:spcPct val="43750"/>
              </a:spcBef>
              <a:spcAft>
                <a:spcPct val="43750"/>
              </a:spcAft>
            </a:pPr>
            <a:r>
              <a:rPr b="1"/>
              <a:t>GitHub</a:t>
            </a:r>
            <a:r>
              <a:t> is a cloud platform that uses Git as its core technology. It simplifies the process of collaborating on projects and provides a website, command-line tools, and overall flow that allows developers and users to work together. GitHub acts as the "remote repository" mentioned previously in the </a:t>
            </a:r>
            <a:r>
              <a:rPr b="1"/>
              <a:t>Git</a:t>
            </a:r>
            <a:r>
              <a:t> section.</a:t>
            </a:r>
          </a:p>
          <a:p>
            <a:endParaRPr/>
          </a:p>
          <a:p>
            <a:pPr>
              <a:spcBef>
                <a:spcPct val="43750"/>
              </a:spcBef>
              <a:spcAft>
                <a:spcPct val="43750"/>
              </a:spcAft>
            </a:pPr>
            <a:r>
              <a:t>Key features provided by GitHub include:</a:t>
            </a:r>
          </a:p>
          <a:p>
            <a:endParaRPr/>
          </a:p>
          <a:p>
            <a:r>
              <a:t>Issues</a:t>
            </a:r>
          </a:p>
          <a:p>
            <a:endParaRPr/>
          </a:p>
          <a:p>
            <a:r>
              <a:t>Discussions</a:t>
            </a:r>
          </a:p>
          <a:p>
            <a:endParaRPr/>
          </a:p>
          <a:p>
            <a:r>
              <a:t>Pull requests</a:t>
            </a:r>
          </a:p>
          <a:p>
            <a:endParaRPr/>
          </a:p>
          <a:p>
            <a:r>
              <a:t>Notifications</a:t>
            </a:r>
          </a:p>
          <a:p>
            <a:endParaRPr/>
          </a:p>
          <a:p>
            <a:r>
              <a:t>Labels</a:t>
            </a:r>
          </a:p>
          <a:p>
            <a:endParaRPr/>
          </a:p>
          <a:p>
            <a:r>
              <a:t>Actions</a:t>
            </a:r>
          </a:p>
          <a:p>
            <a:endParaRPr/>
          </a:p>
          <a:p>
            <a:r>
              <a:t>Forks</a:t>
            </a:r>
          </a:p>
          <a:p>
            <a:endParaRPr/>
          </a:p>
          <a:p>
            <a:r>
              <a:t>Projects</a:t>
            </a:r>
          </a:p>
          <a:p>
            <a:endParaRPr/>
          </a:p>
          <a:p>
            <a:pPr>
              <a:spcBef>
                <a:spcPct val="43750"/>
              </a:spcBef>
              <a:spcAft>
                <a:spcPct val="43750"/>
              </a:spcAft>
            </a:pPr>
            <a:r>
              <a:t>To learn more about </a:t>
            </a:r>
            <a:r>
              <a:rPr b="1"/>
              <a:t>GitHub</a:t>
            </a:r>
            <a:r>
              <a:t>, see </a:t>
            </a:r>
            <a:r>
              <a:rPr>
                <a:hlinkClick r:id="rId4"/>
              </a:rPr>
              <a:t>Getting started with GitHub</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a:r>
              <a:rPr lang="en-US" b="1" i="0" dirty="0">
                <a:solidFill>
                  <a:srgbClr val="E6E6E6"/>
                </a:solidFill>
                <a:effectLst/>
                <a:latin typeface="Segoe UI" panose="020B0502040204020203" pitchFamily="34" charset="0"/>
              </a:rPr>
              <a:t>Issues</a:t>
            </a:r>
            <a:r>
              <a:rPr lang="en-US" b="0" i="0" dirty="0">
                <a:solidFill>
                  <a:srgbClr val="E6E6E6"/>
                </a:solidFill>
                <a:effectLst/>
                <a:latin typeface="Segoe UI" panose="020B0502040204020203" pitchFamily="34" charset="0"/>
              </a:rPr>
              <a:t> are where most of the communication between a project's consumers and development team occurs. An </a:t>
            </a:r>
            <a:r>
              <a:rPr lang="en-US" b="0" i="1" dirty="0">
                <a:solidFill>
                  <a:srgbClr val="E6E6E6"/>
                </a:solidFill>
                <a:effectLst/>
                <a:latin typeface="Segoe UI" panose="020B0502040204020203" pitchFamily="34" charset="0"/>
              </a:rPr>
              <a:t>issue</a:t>
            </a:r>
            <a:r>
              <a:rPr lang="en-US" b="0" i="0" dirty="0">
                <a:solidFill>
                  <a:srgbClr val="E6E6E6"/>
                </a:solidFill>
                <a:effectLst/>
                <a:latin typeface="Segoe UI" panose="020B0502040204020203" pitchFamily="34" charset="0"/>
              </a:rPr>
              <a:t> can be created to discuss a broad set of topics, including bug reports, feature requests, documentation clarifications, and more. Once an issue has been created, it can be assigned to owners, labels, projects, and milestones. You can also associate issues with pull requests and other GitHub items to provide future traceability.</a:t>
            </a:r>
          </a:p>
          <a:p>
            <a:r>
              <a:rPr lang="en-US" dirty="0"/>
              <a:t/>
            </a:r>
            <a:br>
              <a:rPr lang="en-US" dirty="0"/>
            </a:b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extLst>
      <p:ext uri="{BB962C8B-B14F-4D97-AF65-F5344CB8AC3E}">
        <p14:creationId xmlns:p14="http://schemas.microsoft.com/office/powerpoint/2010/main" val="3964544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b="1"/>
              <a:t>Branches</a:t>
            </a:r>
            <a:r>
              <a:t> are the preferred way to create changes in </a:t>
            </a:r>
            <a:r>
              <a:rPr>
                <a:hlinkClick r:id="rId3"/>
              </a:rPr>
              <a:t>the GitHub flow</a:t>
            </a:r>
            <a:r>
              <a:t>. They provide isolation so that multiple people may simultaneously work on the same code in a controlled way. This model enables stability among critical branches, such as main, while allowing complete freedom for developers to commit any changes they need to meet their goals. Once the code from a branch is ready to become part of the main branch, it may be merged via pull request.</a:t>
            </a:r>
          </a:p>
          <a:p>
            <a:endParaRPr/>
          </a:p>
          <a:p>
            <a:pPr>
              <a:spcBef>
                <a:spcPct val="43750"/>
              </a:spcBef>
              <a:spcAft>
                <a:spcPct val="43750"/>
              </a:spcAft>
            </a:pPr>
            <a:r>
              <a:t>To learn more about GitHub branches, see </a:t>
            </a:r>
            <a:r>
              <a:rPr>
                <a:hlinkClick r:id="rId4"/>
              </a:rPr>
              <a:t>About branches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A </a:t>
            </a:r>
            <a:r>
              <a:rPr b="1"/>
              <a:t>commit</a:t>
            </a:r>
            <a:r>
              <a:t> is a change to one or more files on a branch. Every time a commit is created, it is assigned a unique ID and tracked, along with the time and contributor. This provides a clear audit trail for anyone reviewing the history of a file or linked item, such as an issue or pull request.</a:t>
            </a:r>
          </a:p>
          <a:p>
            <a:endParaRPr/>
          </a:p>
          <a:p>
            <a:pPr>
              <a:spcBef>
                <a:spcPct val="43750"/>
              </a:spcBef>
              <a:spcAft>
                <a:spcPct val="43750"/>
              </a:spcAft>
            </a:pPr>
            <a:r>
              <a:t>To learn more about GitHub commits, see </a:t>
            </a:r>
            <a:r>
              <a:rPr>
                <a:hlinkClick r:id="rId3"/>
              </a:rPr>
              <a:t>Committing and reviewing changes to your project</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A </a:t>
            </a:r>
            <a:r>
              <a:rPr b="1"/>
              <a:t>pull request</a:t>
            </a:r>
            <a:r>
              <a:t> is the mechanism used to signal that the commits from one branch are ready to be merged into another branch. The developer submitting the </a:t>
            </a:r>
            <a:r>
              <a:rPr b="1"/>
              <a:t>pull request</a:t>
            </a:r>
            <a:r>
              <a:t> will often request one or more reviewers to verify the code and approve the merge. These reviewers have the opportunity to comment on changes, add their own, or use the pull request itself for further discussion. Once the changes have been approved (if approval is required), the pull request's source branch (the compare branch) may be merged in to the base branch.</a:t>
            </a:r>
          </a:p>
          <a:p>
            <a:endParaRPr/>
          </a:p>
          <a:p>
            <a:pPr>
              <a:spcBef>
                <a:spcPct val="43750"/>
              </a:spcBef>
              <a:spcAft>
                <a:spcPct val="43750"/>
              </a:spcAft>
            </a:pPr>
            <a:r>
              <a:t>To learn more about GitHub pull requests, see </a:t>
            </a:r>
            <a:r>
              <a:rPr>
                <a:hlinkClick r:id="rId3"/>
              </a:rPr>
              <a:t>About pull requests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0000" lnSpcReduction="20000"/>
          </a:bodyPr>
          <a:lstStyle/>
          <a:p>
            <a:pPr>
              <a:spcBef>
                <a:spcPct val="43750"/>
              </a:spcBef>
              <a:spcAft>
                <a:spcPct val="43750"/>
              </a:spcAft>
            </a:pPr>
            <a:r>
              <a:t>GitHub provides multiple ways to copy a repository so that you can work on it.</a:t>
            </a:r>
          </a:p>
          <a:p>
            <a:endParaRPr/>
          </a:p>
          <a:p>
            <a:r>
              <a:rPr b="1"/>
              <a:t>Cloning a Repository</a:t>
            </a:r>
            <a:r>
              <a:t> - Cloning a repository will make a copy of the repository and its history on your local machine. If you have write access to the repository you can push changes from your local machine to the remote repository (called the </a:t>
            </a:r>
            <a:r>
              <a:rPr b="1"/>
              <a:t>origin</a:t>
            </a:r>
            <a:r>
              <a:t>) as they're completed. To clone a repository you can use the </a:t>
            </a:r>
            <a:r>
              <a:rPr>
                <a:hlinkClick r:id="rId3"/>
              </a:rPr>
              <a:t>git clone [url]</a:t>
            </a:r>
            <a:r>
              <a:t> command or the GitHub CLI's </a:t>
            </a:r>
            <a:r>
              <a:rPr>
                <a:hlinkClick r:id="rId4"/>
              </a:rPr>
              <a:t>gh repo clone [url]</a:t>
            </a:r>
            <a:r>
              <a:t> command.</a:t>
            </a:r>
          </a:p>
          <a:p>
            <a:endParaRPr/>
          </a:p>
          <a:p>
            <a:r>
              <a:rPr b="1"/>
              <a:t>Forking a Repository</a:t>
            </a:r>
            <a:r>
              <a:t> - </a:t>
            </a:r>
            <a:r>
              <a:rPr b="1"/>
              <a:t>Forking</a:t>
            </a:r>
            <a:r>
              <a:t> a repository makes a copy of the repository in your GitHub account. The parent repository is referred to as the </a:t>
            </a:r>
            <a:r>
              <a:rPr b="1"/>
              <a:t>upstream</a:t>
            </a:r>
            <a:r>
              <a:t> while your forked copy is referred to as the </a:t>
            </a:r>
            <a:r>
              <a:rPr b="1"/>
              <a:t>origin</a:t>
            </a:r>
            <a:r>
              <a:t>. Once you've forked a repository into your GitHub account you can </a:t>
            </a:r>
            <a:r>
              <a:rPr b="1"/>
              <a:t>clone</a:t>
            </a:r>
            <a:r>
              <a:t> it to your local machine. Forking allows you to freely make changes to a project without affecting the original </a:t>
            </a:r>
            <a:r>
              <a:rPr b="1"/>
              <a:t>upstream</a:t>
            </a:r>
            <a:r>
              <a:t> repository. To contribute changes back to the </a:t>
            </a:r>
            <a:r>
              <a:rPr b="1"/>
              <a:t>upstream</a:t>
            </a:r>
            <a:r>
              <a:t> repository you create a </a:t>
            </a:r>
            <a:r>
              <a:rPr b="1"/>
              <a:t>pull request</a:t>
            </a:r>
            <a:r>
              <a:t> from your forked repository. You can also run git commands to ensure that your local copy stays synced with the </a:t>
            </a:r>
            <a:r>
              <a:rPr b="1"/>
              <a:t>upstream</a:t>
            </a:r>
            <a:r>
              <a:t> repository.</a:t>
            </a:r>
          </a:p>
          <a:p>
            <a:endParaRPr/>
          </a:p>
          <a:p>
            <a:pPr>
              <a:spcBef>
                <a:spcPct val="43750"/>
              </a:spcBef>
              <a:spcAft>
                <a:spcPct val="43750"/>
              </a:spcAft>
            </a:pPr>
            <a:r>
              <a:t>When would you clone a repository versus fork a repository? If you're working with a repository and have write access you can clone it to your local machine. From there you can make modifications and push your changes directly to the </a:t>
            </a:r>
            <a:r>
              <a:rPr b="1"/>
              <a:t>origin</a:t>
            </a:r>
            <a:r>
              <a:t> repository.</a:t>
            </a:r>
          </a:p>
          <a:p>
            <a:endParaRPr/>
          </a:p>
          <a:p>
            <a:pPr>
              <a:spcBef>
                <a:spcPct val="43750"/>
              </a:spcBef>
              <a:spcAft>
                <a:spcPct val="43750"/>
              </a:spcAft>
            </a:pPr>
            <a:r>
              <a:t>If you need to work with a repository created by another owner such as github/example and don't have write access, you can fork the repository into your GitHub account, and then clone the fork to your local machine. To see this visually, let's assume that your GitHub account is called githubtraining for this example. Using the GitHub website you can fork githubtraining or any other examples into your account. From there you can clone the forked version of the repository to your local machine. These steps are shown in the following image.</a:t>
            </a:r>
          </a:p>
          <a:p>
            <a:endParaRPr/>
          </a:p>
          <a:p>
            <a:pPr>
              <a:spcBef>
                <a:spcPct val="43750"/>
              </a:spcBef>
              <a:spcAft>
                <a:spcPct val="43750"/>
              </a:spcAft>
            </a:pPr>
            <a:r>
              <a:t>Changes can be made to your local copy of githubtraining/example and then pushed back to your remote </a:t>
            </a:r>
            <a:r>
              <a:rPr b="1"/>
              <a:t>origin</a:t>
            </a:r>
            <a:r>
              <a:t> repository (githubtraining/example). The changes can then be submitted to the github/example </a:t>
            </a:r>
            <a:r>
              <a:rPr b="1"/>
              <a:t>upstream</a:t>
            </a:r>
            <a:r>
              <a:t> repository using a </a:t>
            </a:r>
            <a:r>
              <a:rPr b="1"/>
              <a:t>pull request</a:t>
            </a:r>
            <a:r>
              <a:t> as shown next.</a:t>
            </a:r>
          </a:p>
          <a:p>
            <a:endParaRPr/>
          </a:p>
          <a:p>
            <a:pPr>
              <a:spcBef>
                <a:spcPct val="43750"/>
              </a:spcBef>
              <a:spcAft>
                <a:spcPct val="43750"/>
              </a:spcAft>
            </a:pPr>
            <a:r>
              <a:t>To learn more, see </a:t>
            </a:r>
            <a:r>
              <a:rPr>
                <a:hlinkClick r:id="rId5"/>
              </a:rPr>
              <a:t>Fork a repo</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extLst>
      <p:ext uri="{BB962C8B-B14F-4D97-AF65-F5344CB8AC3E}">
        <p14:creationId xmlns:p14="http://schemas.microsoft.com/office/powerpoint/2010/main" val="1604517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extLst>
      <p:ext uri="{BB962C8B-B14F-4D97-AF65-F5344CB8AC3E}">
        <p14:creationId xmlns:p14="http://schemas.microsoft.com/office/powerpoint/2010/main" val="1074358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extLst>
      <p:ext uri="{BB962C8B-B14F-4D97-AF65-F5344CB8AC3E}">
        <p14:creationId xmlns:p14="http://schemas.microsoft.com/office/powerpoint/2010/main" val="699292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extLst>
      <p:ext uri="{BB962C8B-B14F-4D97-AF65-F5344CB8AC3E}">
        <p14:creationId xmlns:p14="http://schemas.microsoft.com/office/powerpoint/2010/main" val="1596357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extLst>
      <p:ext uri="{BB962C8B-B14F-4D97-AF65-F5344CB8AC3E}">
        <p14:creationId xmlns:p14="http://schemas.microsoft.com/office/powerpoint/2010/main" val="3309142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GitHub is a development platform that enables you to host and review code, manage projects, and build software alongside 50 million developers.</a:t>
            </a:r>
          </a:p>
          <a:p>
            <a:endParaRPr/>
          </a:p>
          <a:p>
            <a:pPr>
              <a:spcBef>
                <a:spcPct val="43750"/>
              </a:spcBef>
              <a:spcAft>
                <a:spcPct val="43750"/>
              </a:spcAft>
            </a:pPr>
            <a:r>
              <a:t>Why is everyone building on GitHub? Because it provides the important DevOps features companies and organizations of all sizes need for their public and private projects. Whether it's planning features, fixing bugs, or collaborating on changes, GitHub is the place where the world's software developers gather to make things. And then make them better.</a:t>
            </a:r>
          </a:p>
          <a:p>
            <a:endParaRPr/>
          </a:p>
          <a:p>
            <a:pPr>
              <a:spcBef>
                <a:spcPct val="43750"/>
              </a:spcBef>
              <a:spcAft>
                <a:spcPct val="43750"/>
              </a:spcAft>
            </a:pPr>
            <a:r>
              <a:t>In this module, you learn to use key GitHub features, including issues, notifications, branches, commits, and pull requests.</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In addition to providing a platform for collaborative software development, GitHub also offers a workflow designed to optimize use of its various features. While this unit offers a cursory overview of important platform components, it's recommended that you first review </a:t>
            </a:r>
            <a:r>
              <a:rPr>
                <a:hlinkClick r:id="rId3"/>
              </a:rPr>
              <a:t>Understanding the GitHub flow</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em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B6A44C1F-B052-494F-9239-BAE423CFA476}" type="datetimeFigureOut">
              <a:rPr lang="en-US" smtClean="0"/>
              <a:t>7/29/2022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76407003-769C-4EB1-9214-0A152FB528D3}" type="datetimeFigureOut">
              <a:rPr lang="en-US" smtClean="0"/>
              <a:t>7/29/2022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17923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61750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32253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392075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581784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0132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92129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34275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319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704460"/>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611DDC36-9DF1-4635-99D4-5660C91865E3}" type="datetimeFigureOut">
              <a:rPr lang="en-US" smtClean="0"/>
              <a:t>7/29/2022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793320"/>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39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59219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4110286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060362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8178895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666580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719651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143309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5868104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5392127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104870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863308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46481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405061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823400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554246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813935669"/>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8426840"/>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xmlns=""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841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211372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xmlns=""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941062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xmlns=""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8001094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xmlns=""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49739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xmlns=""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4113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xmlns=""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93758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xmlns=""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7130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505163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7456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806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363460875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617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949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74162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99013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21624594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97786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4146398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388016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1878425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520303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219338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073607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4275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24981992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96809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15559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5893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32213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1151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4206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4077304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41279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525575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226454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63707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652334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653333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000765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946931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315268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6488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353296100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5934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40552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3545833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880440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6745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446230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200329"/>
          </a:xfrm>
          <a:prstGeom prst="rect">
            <a:avLst/>
          </a:prstGeom>
          <a:noFill/>
        </p:spPr>
        <p:txBody>
          <a:bodyPr wrap="square">
            <a:spAutoFit/>
          </a:bodyPr>
          <a:lstStyle>
            <a:defPPr>
              <a:defRPr lang="en-US"/>
            </a:defPPr>
          </a:lstStyle>
          <a:p>
            <a:r>
              <a:rPr lang="en-US" sz="3600"/>
              <a:t>Go to </a:t>
            </a:r>
            <a:r>
              <a:rPr lang="en-US" sz="3600" b="1"/>
              <a:t>https://aka.ms/LearnLiveTV</a:t>
            </a:r>
            <a:r>
              <a:rPr lang="en-US" sz="3600"/>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29172827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2183128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F52E22BF-D27E-4DF2-A532-B0FFD4CEA0F9}" type="datetimeFigureOut">
              <a:rPr lang="en-US" smtClean="0"/>
              <a:t>7/29/2022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0E6025CC-F293-4957-8040-9A397555AFA4}" type="datetimeFigureOut">
              <a:rPr lang="en-US" smtClean="0"/>
              <a:t>7/29/2022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D289A2A7-F982-4CD2-A0A6-2374192CCD93}" type="datetimeFigureOut">
              <a:rPr lang="en-US" smtClean="0"/>
              <a:t>7/29/2022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xmlns=""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xmlns=""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xmlns=""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xmlns=""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7E305E08-1F98-4A6C-87BB-7B816A27DDE8}" type="datetimeFigureOut">
              <a:rPr lang="en-US" smtClean="0"/>
              <a:t>7/29/2022</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xmlns=""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xmlns=""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xmlns=""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B454E054-60DC-4639-9B32-F30E405CE1FC}" type="datetimeFigureOut">
              <a:rPr lang="en-US" smtClean="0"/>
              <a:t>7/29/2022</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56687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605990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162578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366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85862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364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490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779561"/>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153603"/>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387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DD26F699-A663-4376-90E7-D01CB88A1AEC}" type="datetimeFigureOut">
              <a:rPr lang="en-US" smtClean="0"/>
              <a:t>7/29/2022</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83291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934057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37547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50029984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02842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776620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6121497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089698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484680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951423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1A800B83-E056-47D7-8A0D-C54924A85E1A}" type="datetimeFigureOut">
              <a:rPr lang="en-US" smtClean="0"/>
              <a:t>7/29/2022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78320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230710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662300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178439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64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37421665"/>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3866603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xmlns=""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99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04638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xmlns=""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530428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425A2EB2-2BA8-4595-AF47-787B0DC3DB10}" type="datetimeFigureOut">
              <a:rPr lang="en-US" smtClean="0"/>
              <a:t>7/29/2022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xmlns=""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669233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xmlns=""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51379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xmlns=""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4731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xmlns=""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427332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xmlns=""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062618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140324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719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749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7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340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image" Target="../media/image1.emf"/><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41" Type="http://schemas.openxmlformats.org/officeDocument/2006/relationships/slideLayout" Target="../slideLayouts/slideLayout100.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4" Type="http://schemas.openxmlformats.org/officeDocument/2006/relationships/image" Target="../media/image1.emf"/><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41" Type="http://schemas.openxmlformats.org/officeDocument/2006/relationships/slideLayout" Target="../slideLayouts/slideLayout142.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image" Target="../media/image1.emf"/><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34" Type="http://schemas.openxmlformats.org/officeDocument/2006/relationships/image" Target="../media/image1.emf"/><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theme" Target="../theme/theme5.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slideLayout" Target="../slideLayouts/slideLayout172.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31" Type="http://schemas.openxmlformats.org/officeDocument/2006/relationships/slideLayout" Target="../slideLayouts/slideLayout174.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7/29/2022</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userDrawn="1"/>
        </p:nvPicPr>
        <p:blipFill>
          <a:blip r:embed="rId50"/>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4996" r:id="rId2"/>
    <p:sldLayoutId id="2147484997" r:id="rId3"/>
    <p:sldLayoutId id="2147485096" r:id="rId4"/>
    <p:sldLayoutId id="2147485097" r:id="rId5"/>
    <p:sldLayoutId id="2147485098" r:id="rId6"/>
    <p:sldLayoutId id="2147485099" r:id="rId7"/>
    <p:sldLayoutId id="2147485100" r:id="rId8"/>
    <p:sldLayoutId id="2147485101" r:id="rId9"/>
    <p:sldLayoutId id="2147485102" r:id="rId10"/>
    <p:sldLayoutId id="2147485103" r:id="rId11"/>
    <p:sldLayoutId id="2147485104" r:id="rId12"/>
    <p:sldLayoutId id="2147485105" r:id="rId13"/>
    <p:sldLayoutId id="2147485106" r:id="rId14"/>
    <p:sldLayoutId id="2147485107" r:id="rId15"/>
    <p:sldLayoutId id="2147485108" r:id="rId16"/>
    <p:sldLayoutId id="2147485109" r:id="rId17"/>
    <p:sldLayoutId id="2147485110" r:id="rId18"/>
    <p:sldLayoutId id="2147485111" r:id="rId19"/>
    <p:sldLayoutId id="2147485112" r:id="rId20"/>
    <p:sldLayoutId id="2147485113" r:id="rId21"/>
    <p:sldLayoutId id="2147485114" r:id="rId22"/>
    <p:sldLayoutId id="2147485115" r:id="rId23"/>
    <p:sldLayoutId id="2147485116" r:id="rId24"/>
    <p:sldLayoutId id="2147485117" r:id="rId25"/>
    <p:sldLayoutId id="2147485118" r:id="rId26"/>
    <p:sldLayoutId id="2147485119" r:id="rId27"/>
    <p:sldLayoutId id="2147485120" r:id="rId28"/>
    <p:sldLayoutId id="2147485121" r:id="rId29"/>
    <p:sldLayoutId id="2147485122" r:id="rId30"/>
    <p:sldLayoutId id="2147485123" r:id="rId31"/>
    <p:sldLayoutId id="2147485124" r:id="rId32"/>
    <p:sldLayoutId id="2147485125" r:id="rId33"/>
    <p:sldLayoutId id="2147485126" r:id="rId34"/>
    <p:sldLayoutId id="2147485127" r:id="rId35"/>
    <p:sldLayoutId id="2147485128" r:id="rId36"/>
    <p:sldLayoutId id="2147485129" r:id="rId37"/>
    <p:sldLayoutId id="2147485130" r:id="rId38"/>
    <p:sldLayoutId id="2147485131" r:id="rId39"/>
    <p:sldLayoutId id="2147485132" r:id="rId40"/>
    <p:sldLayoutId id="2147485133" r:id="rId41"/>
    <p:sldLayoutId id="2147485134" r:id="rId42"/>
    <p:sldLayoutId id="2147485135" r:id="rId43"/>
    <p:sldLayoutId id="2147485136" r:id="rId44"/>
    <p:sldLayoutId id="2147485137" r:id="rId45"/>
    <p:sldLayoutId id="2147485138" r:id="rId46"/>
    <p:sldLayoutId id="2147485139" r:id="rId47"/>
    <p:sldLayoutId id="2147485140" r:id="rId48"/>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89926561"/>
      </p:ext>
    </p:extLst>
  </p:cSld>
  <p:clrMap bg1="lt1" tx1="dk1" bg2="lt2" tx2="dk2" accent1="accent1" accent2="accent2" accent3="accent3" accent4="accent4" accent5="accent5" accent6="accent6" hlink="hlink" folHlink="folHlink"/>
  <p:sldLayoutIdLst>
    <p:sldLayoutId id="2147485142" r:id="rId1"/>
    <p:sldLayoutId id="2147485143" r:id="rId2"/>
    <p:sldLayoutId id="2147485144" r:id="rId3"/>
    <p:sldLayoutId id="2147485145" r:id="rId4"/>
    <p:sldLayoutId id="2147485146" r:id="rId5"/>
    <p:sldLayoutId id="2147485147" r:id="rId6"/>
    <p:sldLayoutId id="2147485148" r:id="rId7"/>
    <p:sldLayoutId id="2147485149" r:id="rId8"/>
    <p:sldLayoutId id="2147485150" r:id="rId9"/>
    <p:sldLayoutId id="2147485151" r:id="rId10"/>
    <p:sldLayoutId id="2147485152" r:id="rId11"/>
    <p:sldLayoutId id="2147485153" r:id="rId12"/>
    <p:sldLayoutId id="2147485154" r:id="rId13"/>
    <p:sldLayoutId id="2147485155" r:id="rId14"/>
    <p:sldLayoutId id="2147485156" r:id="rId15"/>
    <p:sldLayoutId id="2147485157" r:id="rId16"/>
    <p:sldLayoutId id="2147485158" r:id="rId17"/>
    <p:sldLayoutId id="2147485159" r:id="rId18"/>
    <p:sldLayoutId id="2147485160" r:id="rId19"/>
    <p:sldLayoutId id="2147485161" r:id="rId20"/>
    <p:sldLayoutId id="2147485162" r:id="rId21"/>
    <p:sldLayoutId id="2147485163" r:id="rId22"/>
    <p:sldLayoutId id="2147485164" r:id="rId23"/>
    <p:sldLayoutId id="2147485165" r:id="rId24"/>
    <p:sldLayoutId id="2147485166" r:id="rId25"/>
    <p:sldLayoutId id="2147485167" r:id="rId26"/>
    <p:sldLayoutId id="2147485168" r:id="rId27"/>
    <p:sldLayoutId id="2147485169" r:id="rId28"/>
    <p:sldLayoutId id="2147485170" r:id="rId29"/>
    <p:sldLayoutId id="2147485171" r:id="rId30"/>
    <p:sldLayoutId id="2147485172" r:id="rId31"/>
    <p:sldLayoutId id="2147485173" r:id="rId32"/>
    <p:sldLayoutId id="2147485174" r:id="rId33"/>
    <p:sldLayoutId id="2147485175" r:id="rId34"/>
    <p:sldLayoutId id="2147485176" r:id="rId35"/>
    <p:sldLayoutId id="2147485177" r:id="rId36"/>
    <p:sldLayoutId id="2147485178" r:id="rId37"/>
    <p:sldLayoutId id="2147485179" r:id="rId38"/>
    <p:sldLayoutId id="2147485180" r:id="rId39"/>
    <p:sldLayoutId id="2147485181" r:id="rId40"/>
    <p:sldLayoutId id="2147485182" r:id="rId41"/>
    <p:sldLayoutId id="2147485183"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FFFFFF"/>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FFFFFF"/>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FFFFFF"/>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FFFFFF"/>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077586048"/>
      </p:ext>
    </p:extLst>
  </p:cSld>
  <p:clrMap bg1="dk1" tx1="lt1" bg2="dk2" tx2="lt2" accent1="accent1" accent2="accent2" accent3="accent3" accent4="accent4" accent5="accent5" accent6="accent6" hlink="hlink" folHlink="folHlink"/>
  <p:sldLayoutIdLst>
    <p:sldLayoutId id="2147485185" r:id="rId1"/>
    <p:sldLayoutId id="2147485186" r:id="rId2"/>
    <p:sldLayoutId id="2147485187" r:id="rId3"/>
    <p:sldLayoutId id="2147485188" r:id="rId4"/>
    <p:sldLayoutId id="2147485189" r:id="rId5"/>
    <p:sldLayoutId id="2147485190" r:id="rId6"/>
    <p:sldLayoutId id="2147485191" r:id="rId7"/>
    <p:sldLayoutId id="2147485192" r:id="rId8"/>
    <p:sldLayoutId id="2147485193" r:id="rId9"/>
    <p:sldLayoutId id="2147485194" r:id="rId10"/>
    <p:sldLayoutId id="2147485195" r:id="rId11"/>
    <p:sldLayoutId id="2147485196" r:id="rId12"/>
    <p:sldLayoutId id="2147485197" r:id="rId13"/>
    <p:sldLayoutId id="2147485198" r:id="rId14"/>
    <p:sldLayoutId id="2147485199" r:id="rId15"/>
    <p:sldLayoutId id="2147485200" r:id="rId16"/>
    <p:sldLayoutId id="2147485201" r:id="rId17"/>
    <p:sldLayoutId id="2147485202" r:id="rId18"/>
    <p:sldLayoutId id="2147485203" r:id="rId19"/>
    <p:sldLayoutId id="2147485204" r:id="rId20"/>
    <p:sldLayoutId id="2147485205" r:id="rId21"/>
    <p:sldLayoutId id="2147485206" r:id="rId22"/>
    <p:sldLayoutId id="2147485207" r:id="rId23"/>
    <p:sldLayoutId id="2147485208" r:id="rId24"/>
    <p:sldLayoutId id="2147485209" r:id="rId25"/>
    <p:sldLayoutId id="2147485210" r:id="rId26"/>
    <p:sldLayoutId id="2147485211" r:id="rId27"/>
    <p:sldLayoutId id="2147485212" r:id="rId28"/>
    <p:sldLayoutId id="2147485213" r:id="rId29"/>
    <p:sldLayoutId id="2147485214" r:id="rId30"/>
    <p:sldLayoutId id="2147485215" r:id="rId31"/>
    <p:sldLayoutId id="2147485216" r:id="rId32"/>
    <p:sldLayoutId id="2147485217" r:id="rId33"/>
    <p:sldLayoutId id="2147485218" r:id="rId34"/>
    <p:sldLayoutId id="2147485219" r:id="rId35"/>
    <p:sldLayoutId id="2147485220" r:id="rId36"/>
    <p:sldLayoutId id="2147485221" r:id="rId37"/>
    <p:sldLayoutId id="2147485222" r:id="rId38"/>
    <p:sldLayoutId id="2147485223" r:id="rId39"/>
    <p:sldLayoutId id="2147485224" r:id="rId40"/>
    <p:sldLayoutId id="2147485225" r:id="rId41"/>
    <p:sldLayoutId id="2147485226"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xmlns=""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4276933197"/>
      </p:ext>
    </p:extLst>
  </p:cSld>
  <p:clrMap bg1="lt1" tx1="dk1" bg2="lt2" tx2="dk2" accent1="accent1" accent2="accent2" accent3="accent3" accent4="accent4" accent5="accent5" accent6="accent6" hlink="hlink" folHlink="folHlink"/>
  <p:sldLayoutIdLst>
    <p:sldLayoutId id="2147485230" r:id="rId1"/>
    <p:sldLayoutId id="2147485231" r:id="rId2"/>
    <p:sldLayoutId id="2147485232" r:id="rId3"/>
    <p:sldLayoutId id="2147485233" r:id="rId4"/>
    <p:sldLayoutId id="2147485234" r:id="rId5"/>
    <p:sldLayoutId id="2147485235" r:id="rId6"/>
    <p:sldLayoutId id="2147485236" r:id="rId7"/>
    <p:sldLayoutId id="2147485237" r:id="rId8"/>
    <p:sldLayoutId id="2147485238" r:id="rId9"/>
    <p:sldLayoutId id="2147485239" r:id="rId10"/>
    <p:sldLayoutId id="2147485240" r:id="rId11"/>
    <p:sldLayoutId id="2147485241" r:id="rId12"/>
    <p:sldLayoutId id="2147485242" r:id="rId13"/>
    <p:sldLayoutId id="2147485243" r:id="rId14"/>
    <p:sldLayoutId id="2147485244" r:id="rId15"/>
    <p:sldLayoutId id="2147485245" r:id="rId16"/>
    <p:sldLayoutId id="2147485246" r:id="rId17"/>
    <p:sldLayoutId id="2147485247" r:id="rId18"/>
    <p:sldLayoutId id="2147485248" r:id="rId19"/>
    <p:sldLayoutId id="2147485249" r:id="rId20"/>
    <p:sldLayoutId id="2147485250" r:id="rId21"/>
    <p:sldLayoutId id="2147485251" r:id="rId22"/>
    <p:sldLayoutId id="2147485252" r:id="rId23"/>
    <p:sldLayoutId id="2147485253" r:id="rId24"/>
    <p:sldLayoutId id="2147485254" r:id="rId25"/>
    <p:sldLayoutId id="2147485255" r:id="rId26"/>
    <p:sldLayoutId id="2147485256" r:id="rId27"/>
    <p:sldLayoutId id="2147485257" r:id="rId28"/>
    <p:sldLayoutId id="2147485258" r:id="rId29"/>
    <p:sldLayoutId id="2147485259" r:id="rId30"/>
    <p:sldLayoutId id="2147485260" r:id="rId31"/>
    <p:sldLayoutId id="2147485261"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hyperlink" Target="https://guides.github.com/introduction/flow/?azure-portal=true" TargetMode="External"/><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ithub.com/en/free-pro-team@latest/github/using-git/getting-changes-from-a-remote-repository?azure-portal=true#cloning-a-repository" TargetMode="External"/><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image" Target="../media/image33.png"/><Relationship Id="rId4" Type="http://schemas.openxmlformats.org/officeDocument/2006/relationships/hyperlink" Target="https://cli.github.com/manual/gh_repo_clone?azure-portal=true"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ahmed-tarek-4135251b3/" TargetMode="External"/><Relationship Id="rId2" Type="http://schemas.openxmlformats.org/officeDocument/2006/relationships/notesSlide" Target="../notesSlides/notesSlide2.xml"/><Relationship Id="rId1" Type="http://schemas.openxmlformats.org/officeDocument/2006/relationships/slideLayout" Target="../slideLayouts/slideLayout45.xml"/><Relationship Id="rId4" Type="http://schemas.openxmlformats.org/officeDocument/2006/relationships/image" Target="../media/image24.jpeg"/></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learn/paths/intro-to-vc-git/" TargetMode="External"/><Relationship Id="rId7" Type="http://schemas.openxmlformats.org/officeDocument/2006/relationships/image" Target="../media/image37.jpg"/><Relationship Id="rId2" Type="http://schemas.openxmlformats.org/officeDocument/2006/relationships/hyperlink" Target="https://lab.github.com/" TargetMode="External"/><Relationship Id="rId1" Type="http://schemas.openxmlformats.org/officeDocument/2006/relationships/slideLayout" Target="../slideLayouts/slideLayout20.xml"/><Relationship Id="rId6" Type="http://schemas.openxmlformats.org/officeDocument/2006/relationships/hyperlink" Target="https://www.youtube.com/playlist?list=PLDoPjvoNmBAw4eOj58MZPakHjaO3frVMF" TargetMode="External"/><Relationship Id="rId5" Type="http://schemas.openxmlformats.org/officeDocument/2006/relationships/hyperlink" Target="https://www.youtube.com/watch?v=apGV9Kg7ics" TargetMode="External"/><Relationship Id="rId4" Type="http://schemas.openxmlformats.org/officeDocument/2006/relationships/hyperlink" Target="https://docs.microsoft.com/en-us/learn/modules/introduction-to-github/"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020852" y="0"/>
            <a:ext cx="6150295" cy="6858000"/>
          </a:xfrm>
          <a:prstGeom prst="rect">
            <a:avLst/>
          </a:prstGeom>
        </p:spPr>
      </p:pic>
    </p:spTree>
    <p:extLst>
      <p:ext uri="{BB962C8B-B14F-4D97-AF65-F5344CB8AC3E}">
        <p14:creationId xmlns:p14="http://schemas.microsoft.com/office/powerpoint/2010/main" val="148180359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Git and GitHub</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As you work with </a:t>
            </a:r>
            <a:r>
              <a:rPr b="1"/>
              <a:t>Git</a:t>
            </a:r>
            <a:r>
              <a:t> and </a:t>
            </a:r>
            <a:r>
              <a:rPr b="1"/>
              <a:t>GitHub</a:t>
            </a:r>
            <a:r>
              <a:t>, you may wonder about the difference between the two.</a:t>
            </a:r>
          </a:p>
        </p:txBody>
      </p:sp>
      <p:sp>
        <p:nvSpPr>
          <p:cNvPr id="4" name="New shape"/>
          <p:cNvSpPr/>
          <p:nvPr/>
        </p:nvSpPr>
        <p:spPr>
          <a:xfrm>
            <a:off x="609600" y="4006342"/>
            <a:ext cx="5181600" cy="1133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1000" indent="-365760">
              <a:spcBef>
                <a:spcPct val="20000"/>
              </a:spcBef>
              <a:spcAft>
                <a:spcPct val="20000"/>
              </a:spcAft>
              <a:buChar char="•"/>
            </a:pPr>
            <a:r>
              <a:rPr sz="1800">
                <a:solidFill>
                  <a:srgbClr val="000000"/>
                </a:solidFill>
              </a:rPr>
              <a:t>Installed and used on your local machine</a:t>
            </a:r>
          </a:p>
          <a:p>
            <a:pPr marL="381000" indent="-365760">
              <a:spcBef>
                <a:spcPct val="20000"/>
              </a:spcBef>
              <a:spcAft>
                <a:spcPct val="20000"/>
              </a:spcAft>
              <a:buChar char="•"/>
            </a:pPr>
            <a:r>
              <a:rPr sz="1800">
                <a:solidFill>
                  <a:srgbClr val="000000"/>
                </a:solidFill>
              </a:rPr>
              <a:t>Handles version control</a:t>
            </a:r>
          </a:p>
          <a:p>
            <a:pPr marL="381000" indent="-365760">
              <a:spcBef>
                <a:spcPct val="20000"/>
              </a:spcBef>
              <a:spcAft>
                <a:spcPct val="20000"/>
              </a:spcAft>
              <a:buChar char="•"/>
            </a:pPr>
            <a:r>
              <a:rPr sz="1800">
                <a:solidFill>
                  <a:srgbClr val="000000"/>
                </a:solidFill>
              </a:rPr>
              <a:t>Supports branching</a:t>
            </a:r>
          </a:p>
        </p:txBody>
      </p:sp>
      <p:sp>
        <p:nvSpPr>
          <p:cNvPr id="5" name="New shape"/>
          <p:cNvSpPr/>
          <p:nvPr/>
        </p:nvSpPr>
        <p:spPr>
          <a:xfrm>
            <a:off x="6400800" y="3046221"/>
            <a:ext cx="5181600" cy="305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1000" indent="-365760">
              <a:spcBef>
                <a:spcPct val="20000"/>
              </a:spcBef>
              <a:spcAft>
                <a:spcPct val="20000"/>
              </a:spcAft>
              <a:buChar char="•"/>
            </a:pPr>
            <a:r>
              <a:rPr sz="1800">
                <a:solidFill>
                  <a:srgbClr val="000000"/>
                </a:solidFill>
              </a:rPr>
              <a:t>Issues</a:t>
            </a:r>
          </a:p>
          <a:p>
            <a:pPr marL="381000" indent="-365760">
              <a:spcBef>
                <a:spcPct val="20000"/>
              </a:spcBef>
              <a:spcAft>
                <a:spcPct val="20000"/>
              </a:spcAft>
              <a:buChar char="•"/>
            </a:pPr>
            <a:r>
              <a:rPr sz="1800">
                <a:solidFill>
                  <a:srgbClr val="000000"/>
                </a:solidFill>
              </a:rPr>
              <a:t>Discussions</a:t>
            </a:r>
          </a:p>
          <a:p>
            <a:pPr marL="381000" indent="-365760">
              <a:spcBef>
                <a:spcPct val="20000"/>
              </a:spcBef>
              <a:spcAft>
                <a:spcPct val="20000"/>
              </a:spcAft>
              <a:buChar char="•"/>
            </a:pPr>
            <a:r>
              <a:rPr sz="1800">
                <a:solidFill>
                  <a:srgbClr val="000000"/>
                </a:solidFill>
              </a:rPr>
              <a:t>Pull requests</a:t>
            </a:r>
          </a:p>
          <a:p>
            <a:pPr marL="381000" indent="-365760">
              <a:spcBef>
                <a:spcPct val="20000"/>
              </a:spcBef>
              <a:spcAft>
                <a:spcPct val="20000"/>
              </a:spcAft>
              <a:buChar char="•"/>
            </a:pPr>
            <a:r>
              <a:rPr sz="1800">
                <a:solidFill>
                  <a:srgbClr val="000000"/>
                </a:solidFill>
              </a:rPr>
              <a:t>Notifications</a:t>
            </a:r>
          </a:p>
          <a:p>
            <a:pPr marL="381000" indent="-365760">
              <a:spcBef>
                <a:spcPct val="20000"/>
              </a:spcBef>
              <a:spcAft>
                <a:spcPct val="20000"/>
              </a:spcAft>
              <a:buChar char="•"/>
            </a:pPr>
            <a:r>
              <a:rPr sz="1800">
                <a:solidFill>
                  <a:srgbClr val="000000"/>
                </a:solidFill>
              </a:rPr>
              <a:t>Labels</a:t>
            </a:r>
          </a:p>
          <a:p>
            <a:pPr marL="381000" indent="-365760">
              <a:spcBef>
                <a:spcPct val="20000"/>
              </a:spcBef>
              <a:spcAft>
                <a:spcPct val="20000"/>
              </a:spcAft>
              <a:buChar char="•"/>
            </a:pPr>
            <a:r>
              <a:rPr sz="1800">
                <a:solidFill>
                  <a:srgbClr val="000000"/>
                </a:solidFill>
              </a:rPr>
              <a:t>Actions</a:t>
            </a:r>
          </a:p>
          <a:p>
            <a:pPr marL="381000" indent="-365760">
              <a:spcBef>
                <a:spcPct val="20000"/>
              </a:spcBef>
              <a:spcAft>
                <a:spcPct val="20000"/>
              </a:spcAft>
              <a:buChar char="•"/>
            </a:pPr>
            <a:r>
              <a:rPr sz="1800">
                <a:solidFill>
                  <a:srgbClr val="000000"/>
                </a:solidFill>
              </a:rPr>
              <a:t>Forks</a:t>
            </a:r>
          </a:p>
          <a:p>
            <a:pPr marL="381000" indent="-365760">
              <a:spcBef>
                <a:spcPct val="20000"/>
              </a:spcBef>
              <a:spcAft>
                <a:spcPct val="20000"/>
              </a:spcAft>
              <a:buChar char="•"/>
            </a:pPr>
            <a:r>
              <a:rPr sz="1800">
                <a:solidFill>
                  <a:srgbClr val="000000"/>
                </a:solidFill>
              </a:rPr>
              <a:t>Projects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Issues</a:t>
            </a:r>
          </a:p>
        </p:txBody>
      </p:sp>
      <p:sp>
        <p:nvSpPr>
          <p:cNvPr id="3" name="Subtitle"/>
          <p:cNvSpPr>
            <a:spLocks noGrp="1"/>
          </p:cNvSpPr>
          <p:nvPr>
            <p:ph sz="quarter" idx="10"/>
          </p:nvPr>
        </p:nvSpPr>
        <p:spPr>
          <a:xfrm>
            <a:off x="584200" y="1435100"/>
            <a:ext cx="11018838" cy="92333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sz="2000" dirty="0"/>
              <a:t>Issues are where most of the communication between a project's consumers and development team occurs. An issue can be created to discuss a broad set of topics, including bug reports, feature requests, documentation clarifications, and more.</a:t>
            </a:r>
            <a:endParaRPr sz="2000" dirty="0"/>
          </a:p>
        </p:txBody>
      </p:sp>
      <p:pic>
        <p:nvPicPr>
          <p:cNvPr id="6" name="Picture 5" descr="Graphical user interface, text, application, email&#10;&#10;Description automatically generated">
            <a:extLst>
              <a:ext uri="{FF2B5EF4-FFF2-40B4-BE49-F238E27FC236}">
                <a16:creationId xmlns:a16="http://schemas.microsoft.com/office/drawing/2014/main" id="{26A558E0-7CB5-450D-8AA0-55C939F7F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616422"/>
            <a:ext cx="7401971" cy="3766297"/>
          </a:xfrm>
          <a:prstGeom prst="rect">
            <a:avLst/>
          </a:prstGeom>
        </p:spPr>
      </p:pic>
    </p:spTree>
    <p:extLst>
      <p:ext uri="{BB962C8B-B14F-4D97-AF65-F5344CB8AC3E}">
        <p14:creationId xmlns:p14="http://schemas.microsoft.com/office/powerpoint/2010/main" val="88709011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Branches</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b="1"/>
              <a:t>Branches</a:t>
            </a:r>
            <a:r>
              <a:t> are the preferred way to create changes in </a:t>
            </a:r>
            <a:r>
              <a:rPr>
                <a:hlinkClick r:id="rId3"/>
              </a:rPr>
              <a:t>the GitHub flow</a:t>
            </a:r>
            <a:r>
              <a:t>.</a:t>
            </a:r>
          </a:p>
        </p:txBody>
      </p:sp>
      <p:pic>
        <p:nvPicPr>
          <p:cNvPr id="4" name="New picture" descr="GitHub flow with a feature branch. Changes made to a branch can be merged back into the main branch."/>
          <p:cNvPicPr/>
          <p:nvPr/>
        </p:nvPicPr>
        <p:blipFill>
          <a:blip r:embed="rId4"/>
          <a:stretch>
            <a:fillRect/>
          </a:stretch>
        </p:blipFill>
        <p:spPr>
          <a:xfrm>
            <a:off x="609600" y="2606874"/>
            <a:ext cx="10972800" cy="3506071"/>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Commits</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 </a:t>
            </a:r>
            <a:r>
              <a:rPr b="1"/>
              <a:t>commit</a:t>
            </a:r>
            <a:r>
              <a:t> is a change to one or more files on a branch.</a:t>
            </a:r>
          </a:p>
        </p:txBody>
      </p:sp>
      <p:pic>
        <p:nvPicPr>
          <p:cNvPr id="4" name="New picture" descr="A list of GitHub commits to a main branch."/>
          <p:cNvPicPr/>
          <p:nvPr/>
        </p:nvPicPr>
        <p:blipFill>
          <a:blip r:embed="rId3"/>
          <a:stretch>
            <a:fillRect/>
          </a:stretch>
        </p:blipFill>
        <p:spPr>
          <a:xfrm>
            <a:off x="1282700" y="2232660"/>
            <a:ext cx="9626600" cy="4254500"/>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Pull Requests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 </a:t>
            </a:r>
            <a:r>
              <a:rPr b="1"/>
              <a:t>pull request</a:t>
            </a:r>
            <a:r>
              <a:t> is the mechanism used to signal that the commits from one branch are ready to be merged into another branch.</a:t>
            </a:r>
          </a:p>
        </p:txBody>
      </p:sp>
      <p:pic>
        <p:nvPicPr>
          <p:cNvPr id="4" name="New picture" descr="GitHub pull requests provide a way to get commits from one branch into another branch."/>
          <p:cNvPicPr/>
          <p:nvPr/>
        </p:nvPicPr>
        <p:blipFill>
          <a:blip r:embed="rId3"/>
          <a:stretch>
            <a:fillRect/>
          </a:stretch>
        </p:blipFill>
        <p:spPr>
          <a:xfrm>
            <a:off x="2961614" y="2517013"/>
            <a:ext cx="6268771" cy="4112514"/>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Cloning and forking</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GitHub provides multiple ways to copy a repository so that you can work on it.</a:t>
            </a:r>
          </a:p>
        </p:txBody>
      </p:sp>
      <p:sp>
        <p:nvSpPr>
          <p:cNvPr id="4" name="New shape"/>
          <p:cNvSpPr/>
          <p:nvPr/>
        </p:nvSpPr>
        <p:spPr>
          <a:xfrm>
            <a:off x="609600" y="3027933"/>
            <a:ext cx="5181600" cy="3090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1000" indent="-365760">
              <a:spcBef>
                <a:spcPct val="20000"/>
              </a:spcBef>
              <a:spcAft>
                <a:spcPct val="20000"/>
              </a:spcAft>
              <a:buChar char="•"/>
            </a:pPr>
            <a:r>
              <a:rPr sz="1200" b="1" dirty="0">
                <a:solidFill>
                  <a:srgbClr val="000000"/>
                </a:solidFill>
              </a:rPr>
              <a:t>Cloning a Repository</a:t>
            </a:r>
            <a:r>
              <a:rPr sz="1200" dirty="0">
                <a:solidFill>
                  <a:srgbClr val="000000"/>
                </a:solidFill>
              </a:rPr>
              <a:t> - Cloning a repository will make a copy of the repository and its history on your local machine. If you have write access to the repository you can push changes from your local machine to the remote repository (called the </a:t>
            </a:r>
            <a:r>
              <a:rPr sz="1200" b="1" dirty="0">
                <a:solidFill>
                  <a:srgbClr val="000000"/>
                </a:solidFill>
              </a:rPr>
              <a:t>origin</a:t>
            </a:r>
            <a:r>
              <a:rPr sz="1200" dirty="0">
                <a:solidFill>
                  <a:srgbClr val="000000"/>
                </a:solidFill>
              </a:rPr>
              <a:t>) as they're completed. To clone a repository you can use the </a:t>
            </a:r>
            <a:r>
              <a:rPr sz="1200" dirty="0" err="1">
                <a:solidFill>
                  <a:srgbClr val="000000"/>
                </a:solidFill>
                <a:hlinkClick r:id="rId3"/>
              </a:rPr>
              <a:t>git</a:t>
            </a:r>
            <a:r>
              <a:rPr sz="1200" dirty="0">
                <a:solidFill>
                  <a:srgbClr val="000000"/>
                </a:solidFill>
                <a:hlinkClick r:id="rId3"/>
              </a:rPr>
              <a:t> clone [</a:t>
            </a:r>
            <a:r>
              <a:rPr sz="1200" dirty="0" err="1">
                <a:solidFill>
                  <a:srgbClr val="000000"/>
                </a:solidFill>
                <a:hlinkClick r:id="rId3"/>
              </a:rPr>
              <a:t>url</a:t>
            </a:r>
            <a:r>
              <a:rPr sz="1200" dirty="0">
                <a:solidFill>
                  <a:srgbClr val="000000"/>
                </a:solidFill>
                <a:hlinkClick r:id="rId3"/>
              </a:rPr>
              <a:t>]</a:t>
            </a:r>
            <a:r>
              <a:rPr sz="1200" dirty="0">
                <a:solidFill>
                  <a:srgbClr val="000000"/>
                </a:solidFill>
              </a:rPr>
              <a:t> command or the GitHub CLI's </a:t>
            </a:r>
            <a:r>
              <a:rPr sz="1200" dirty="0" err="1">
                <a:solidFill>
                  <a:srgbClr val="000000"/>
                </a:solidFill>
                <a:hlinkClick r:id="rId4"/>
              </a:rPr>
              <a:t>gh</a:t>
            </a:r>
            <a:r>
              <a:rPr sz="1200" dirty="0">
                <a:solidFill>
                  <a:srgbClr val="000000"/>
                </a:solidFill>
                <a:hlinkClick r:id="rId4"/>
              </a:rPr>
              <a:t> repo clone [</a:t>
            </a:r>
            <a:r>
              <a:rPr sz="1200" dirty="0" err="1">
                <a:solidFill>
                  <a:srgbClr val="000000"/>
                </a:solidFill>
                <a:hlinkClick r:id="rId4"/>
              </a:rPr>
              <a:t>url</a:t>
            </a:r>
            <a:r>
              <a:rPr sz="1200" dirty="0">
                <a:solidFill>
                  <a:srgbClr val="000000"/>
                </a:solidFill>
                <a:hlinkClick r:id="rId4"/>
              </a:rPr>
              <a:t>]</a:t>
            </a:r>
            <a:r>
              <a:rPr sz="1200" dirty="0">
                <a:solidFill>
                  <a:srgbClr val="000000"/>
                </a:solidFill>
              </a:rPr>
              <a:t> command.</a:t>
            </a:r>
          </a:p>
          <a:p>
            <a:pPr marL="381000" indent="-365760">
              <a:spcBef>
                <a:spcPct val="20000"/>
              </a:spcBef>
              <a:spcAft>
                <a:spcPct val="20000"/>
              </a:spcAft>
              <a:buChar char="•"/>
            </a:pPr>
            <a:r>
              <a:rPr sz="1200" b="1" dirty="0">
                <a:solidFill>
                  <a:srgbClr val="000000"/>
                </a:solidFill>
              </a:rPr>
              <a:t>Forking a Repository</a:t>
            </a:r>
            <a:r>
              <a:rPr sz="1200" dirty="0">
                <a:solidFill>
                  <a:srgbClr val="000000"/>
                </a:solidFill>
              </a:rPr>
              <a:t> - </a:t>
            </a:r>
            <a:r>
              <a:rPr sz="1200" b="1" dirty="0">
                <a:solidFill>
                  <a:srgbClr val="000000"/>
                </a:solidFill>
              </a:rPr>
              <a:t>Forking</a:t>
            </a:r>
            <a:r>
              <a:rPr sz="1200" dirty="0">
                <a:solidFill>
                  <a:srgbClr val="000000"/>
                </a:solidFill>
              </a:rPr>
              <a:t> a repository makes a copy of the repository in your GitHub account. The parent repository is referred to as the </a:t>
            </a:r>
            <a:r>
              <a:rPr sz="1200" b="1" dirty="0">
                <a:solidFill>
                  <a:srgbClr val="000000"/>
                </a:solidFill>
              </a:rPr>
              <a:t>upstream</a:t>
            </a:r>
            <a:r>
              <a:rPr sz="1200" dirty="0">
                <a:solidFill>
                  <a:srgbClr val="000000"/>
                </a:solidFill>
              </a:rPr>
              <a:t> while your forked copy is referred to as the </a:t>
            </a:r>
            <a:r>
              <a:rPr sz="1200" b="1" dirty="0">
                <a:solidFill>
                  <a:srgbClr val="000000"/>
                </a:solidFill>
              </a:rPr>
              <a:t>origin</a:t>
            </a:r>
            <a:r>
              <a:rPr sz="1200" dirty="0">
                <a:solidFill>
                  <a:srgbClr val="000000"/>
                </a:solidFill>
              </a:rPr>
              <a:t>. Once you've forked a repository into your GitHub account you can </a:t>
            </a:r>
            <a:r>
              <a:rPr sz="1200" b="1" dirty="0">
                <a:solidFill>
                  <a:srgbClr val="000000"/>
                </a:solidFill>
              </a:rPr>
              <a:t>clone</a:t>
            </a:r>
            <a:r>
              <a:rPr sz="1200" dirty="0">
                <a:solidFill>
                  <a:srgbClr val="000000"/>
                </a:solidFill>
              </a:rPr>
              <a:t> it to your local machine. Forking allows you to freely make changes to a project without affecting the original </a:t>
            </a:r>
            <a:r>
              <a:rPr sz="1200" b="1" dirty="0">
                <a:solidFill>
                  <a:srgbClr val="000000"/>
                </a:solidFill>
              </a:rPr>
              <a:t>upstream</a:t>
            </a:r>
            <a:r>
              <a:rPr sz="1200" dirty="0">
                <a:solidFill>
                  <a:srgbClr val="000000"/>
                </a:solidFill>
              </a:rPr>
              <a:t> repository. To contribute changes back to the </a:t>
            </a:r>
            <a:r>
              <a:rPr sz="1200" b="1" dirty="0">
                <a:solidFill>
                  <a:srgbClr val="000000"/>
                </a:solidFill>
              </a:rPr>
              <a:t>upstream</a:t>
            </a:r>
            <a:r>
              <a:rPr sz="1200" dirty="0">
                <a:solidFill>
                  <a:srgbClr val="000000"/>
                </a:solidFill>
              </a:rPr>
              <a:t> repository you create a </a:t>
            </a:r>
            <a:r>
              <a:rPr sz="1200" b="1" dirty="0">
                <a:solidFill>
                  <a:srgbClr val="000000"/>
                </a:solidFill>
              </a:rPr>
              <a:t>pull request</a:t>
            </a:r>
            <a:r>
              <a:rPr sz="1200" dirty="0">
                <a:solidFill>
                  <a:srgbClr val="000000"/>
                </a:solidFill>
              </a:rPr>
              <a:t> from your forked repository. You can also run </a:t>
            </a:r>
            <a:r>
              <a:rPr sz="1200" dirty="0" err="1">
                <a:solidFill>
                  <a:srgbClr val="000000"/>
                </a:solidFill>
              </a:rPr>
              <a:t>git</a:t>
            </a:r>
            <a:r>
              <a:rPr sz="1200" dirty="0">
                <a:solidFill>
                  <a:srgbClr val="000000"/>
                </a:solidFill>
              </a:rPr>
              <a:t> commands to ensure that your local copy stays synced with the </a:t>
            </a:r>
            <a:r>
              <a:rPr sz="1200" b="1" dirty="0">
                <a:solidFill>
                  <a:srgbClr val="000000"/>
                </a:solidFill>
              </a:rPr>
              <a:t>upstream</a:t>
            </a:r>
            <a:r>
              <a:rPr sz="1200" dirty="0">
                <a:solidFill>
                  <a:srgbClr val="000000"/>
                </a:solidFill>
              </a:rPr>
              <a:t> repository.</a:t>
            </a:r>
          </a:p>
        </p:txBody>
      </p:sp>
      <p:pic>
        <p:nvPicPr>
          <p:cNvPr id="5" name="New picture" descr="Forking a repository creates a copy of it in your GitHub account. You can then clone your forked copy of the repository to your local machine."/>
          <p:cNvPicPr/>
          <p:nvPr/>
        </p:nvPicPr>
        <p:blipFill>
          <a:blip r:embed="rId5"/>
          <a:stretch>
            <a:fillRect/>
          </a:stretch>
        </p:blipFill>
        <p:spPr>
          <a:xfrm>
            <a:off x="6400800" y="3004583"/>
            <a:ext cx="5181600" cy="3137374"/>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7187184" cy="498598"/>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Git Commands vs GitHub Desktop</a:t>
            </a:r>
          </a:p>
        </p:txBody>
      </p:sp>
    </p:spTree>
    <p:extLst>
      <p:ext uri="{BB962C8B-B14F-4D97-AF65-F5344CB8AC3E}">
        <p14:creationId xmlns:p14="http://schemas.microsoft.com/office/powerpoint/2010/main" val="270370874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F206F-6CAD-4E9D-A350-EAAC72315FCF}"/>
              </a:ext>
            </a:extLst>
          </p:cNvPr>
          <p:cNvSpPr>
            <a:spLocks noGrp="1"/>
          </p:cNvSpPr>
          <p:nvPr>
            <p:ph type="title"/>
          </p:nvPr>
        </p:nvSpPr>
        <p:spPr/>
        <p:txBody>
          <a:bodyPr/>
          <a:lstStyle/>
          <a:p>
            <a:r>
              <a:rPr lang="en-US" dirty="0"/>
              <a:t>Git Bash                                    GitHub Desktop</a:t>
            </a:r>
          </a:p>
        </p:txBody>
      </p:sp>
      <p:pic>
        <p:nvPicPr>
          <p:cNvPr id="5" name="Content Placeholder 4" descr="Text&#10;&#10;Description automatically generated">
            <a:extLst>
              <a:ext uri="{FF2B5EF4-FFF2-40B4-BE49-F238E27FC236}">
                <a16:creationId xmlns:a16="http://schemas.microsoft.com/office/drawing/2014/main" id="{7DF4D212-CADC-479B-9346-8D6844567DE8}"/>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95788" y="1752600"/>
            <a:ext cx="5413265" cy="4038600"/>
          </a:xfrm>
        </p:spPr>
      </p:pic>
      <p:pic>
        <p:nvPicPr>
          <p:cNvPr id="7" name="Picture 6" descr="Graphical user interface, text&#10;&#10;Description automatically generated">
            <a:extLst>
              <a:ext uri="{FF2B5EF4-FFF2-40B4-BE49-F238E27FC236}">
                <a16:creationId xmlns:a16="http://schemas.microsoft.com/office/drawing/2014/main" id="{C86D1323-1611-4E70-BB90-83DA60175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6326" y="1752600"/>
            <a:ext cx="6255653" cy="4262883"/>
          </a:xfrm>
          <a:prstGeom prst="rect">
            <a:avLst/>
          </a:prstGeom>
        </p:spPr>
      </p:pic>
    </p:spTree>
    <p:extLst>
      <p:ext uri="{BB962C8B-B14F-4D97-AF65-F5344CB8AC3E}">
        <p14:creationId xmlns:p14="http://schemas.microsoft.com/office/powerpoint/2010/main" val="28761951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9665-078F-8C45-82CC-A0DB180CD565}"/>
              </a:ext>
            </a:extLst>
          </p:cNvPr>
          <p:cNvSpPr>
            <a:spLocks noGrp="1"/>
          </p:cNvSpPr>
          <p:nvPr>
            <p:ph type="title"/>
          </p:nvPr>
        </p:nvSpPr>
        <p:spPr/>
        <p:txBody>
          <a:bodyPr/>
          <a:lstStyle/>
          <a:p>
            <a:r>
              <a:rPr lang="en-US" dirty="0"/>
              <a:t>Workshop walk-through</a:t>
            </a:r>
          </a:p>
        </p:txBody>
      </p:sp>
      <p:sp>
        <p:nvSpPr>
          <p:cNvPr id="3" name="Content Placeholder 2">
            <a:extLst>
              <a:ext uri="{FF2B5EF4-FFF2-40B4-BE49-F238E27FC236}">
                <a16:creationId xmlns:a16="http://schemas.microsoft.com/office/drawing/2014/main" id="{62B97BBF-598B-E845-85D1-1B63CABA2EB8}"/>
              </a:ext>
            </a:extLst>
          </p:cNvPr>
          <p:cNvSpPr>
            <a:spLocks noGrp="1"/>
          </p:cNvSpPr>
          <p:nvPr>
            <p:ph sz="quarter" idx="10"/>
          </p:nvPr>
        </p:nvSpPr>
        <p:spPr>
          <a:xfrm>
            <a:off x="584200" y="1435100"/>
            <a:ext cx="11018838" cy="430887"/>
          </a:xfrm>
        </p:spPr>
        <p:txBody>
          <a:bodyPr/>
          <a:lstStyle/>
          <a:p>
            <a:r>
              <a:rPr lang="en-US" dirty="0"/>
              <a:t>Fork a repo, create a branch, make a change, push it, delete branch</a:t>
            </a:r>
          </a:p>
        </p:txBody>
      </p:sp>
      <p:pic>
        <p:nvPicPr>
          <p:cNvPr id="5" name="Picture 4" descr="A picture containing accessory, umbrella, vector graphics&#10;&#10;Description automatically generated">
            <a:extLst>
              <a:ext uri="{FF2B5EF4-FFF2-40B4-BE49-F238E27FC236}">
                <a16:creationId xmlns:a16="http://schemas.microsoft.com/office/drawing/2014/main" id="{D19512B8-9481-4745-B9F4-D3CC73389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2289889"/>
            <a:ext cx="4343400" cy="4343400"/>
          </a:xfrm>
          <a:prstGeom prst="rect">
            <a:avLst/>
          </a:prstGeom>
        </p:spPr>
      </p:pic>
    </p:spTree>
    <p:extLst>
      <p:ext uri="{BB962C8B-B14F-4D97-AF65-F5344CB8AC3E}">
        <p14:creationId xmlns:p14="http://schemas.microsoft.com/office/powerpoint/2010/main" val="275485739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7187184" cy="498598"/>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Resources</a:t>
            </a:r>
          </a:p>
        </p:txBody>
      </p:sp>
    </p:spTree>
    <p:extLst>
      <p:ext uri="{BB962C8B-B14F-4D97-AF65-F5344CB8AC3E}">
        <p14:creationId xmlns:p14="http://schemas.microsoft.com/office/powerpoint/2010/main" val="340517986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09600" y="1447800"/>
            <a:ext cx="3182027" cy="548640"/>
          </a:xfrm>
        </p:spPr>
        <p:txBody>
          <a:bodyPr anchor="t"/>
          <a:lstStyle>
            <a:lvl1pPr>
              <a:defRPr>
                <a:solidFill>
                  <a:schemeClr val="tx1"/>
                </a:solidFill>
              </a:defRPr>
            </a:lvl1pPr>
          </a:lstStyle>
          <a:p>
            <a:r>
              <a:rPr lang="en-US" dirty="0" smtClean="0"/>
              <a:t>Ahmed 	Tarek</a:t>
            </a:r>
            <a:endParaRPr lang="en-US" dirty="0"/>
          </a:p>
        </p:txBody>
      </p:sp>
      <p:sp>
        <p:nvSpPr>
          <p:cNvPr id="3" name="Subtitle"/>
          <p:cNvSpPr>
            <a:spLocks noGrp="1"/>
          </p:cNvSpPr>
          <p:nvPr>
            <p:ph type="body" sz="quarter" idx="11"/>
          </p:nvPr>
        </p:nvSpPr>
        <p:spPr>
          <a:xfrm>
            <a:off x="4356100" y="2309812"/>
            <a:ext cx="7253288" cy="3631763"/>
          </a:xfrm>
        </p:spPr>
        <p:txBody>
          <a:bodyPr anchor="t"/>
          <a:lstStyle>
            <a:lvl1pPr marL="231775" indent="-231775">
              <a:spcAft>
                <a:spcPts val="600"/>
              </a:spcAft>
              <a:buFont typeface="Wingdings" panose="05000000000000000000" pitchFamily="2" charset="2"/>
              <a:buChar char=""/>
              <a:defRPr/>
            </a:lvl1pPr>
          </a:lstStyle>
          <a:p>
            <a:pPr lvl="1"/>
            <a:r>
              <a:rPr lang="en-GB" dirty="0" err="1" smtClean="0"/>
              <a:t>Benha</a:t>
            </a:r>
            <a:r>
              <a:rPr lang="en-GB" dirty="0" smtClean="0"/>
              <a:t> University ( Medical informatics)</a:t>
            </a:r>
          </a:p>
          <a:p>
            <a:pPr lvl="1"/>
            <a:endParaRPr lang="en-GB" dirty="0"/>
          </a:p>
          <a:p>
            <a:pPr lvl="1"/>
            <a:r>
              <a:rPr lang="en-GB" dirty="0" smtClean="0"/>
              <a:t>Mentor at </a:t>
            </a:r>
            <a:r>
              <a:rPr lang="en-GB" dirty="0" err="1" smtClean="0"/>
              <a:t>GSSoC</a:t>
            </a:r>
            <a:r>
              <a:rPr lang="en-GB" dirty="0" smtClean="0"/>
              <a:t> ( open source program )</a:t>
            </a:r>
          </a:p>
          <a:p>
            <a:pPr lvl="1"/>
            <a:endParaRPr lang="en-GB" dirty="0"/>
          </a:p>
          <a:p>
            <a:pPr lvl="1"/>
            <a:r>
              <a:rPr lang="en-GB" dirty="0" smtClean="0"/>
              <a:t>Interested in Data science</a:t>
            </a:r>
          </a:p>
          <a:p>
            <a:pPr lvl="1"/>
            <a:endParaRPr lang="en-GB" dirty="0"/>
          </a:p>
          <a:p>
            <a:pPr lvl="1"/>
            <a:r>
              <a:rPr lang="en-GB" dirty="0" smtClean="0"/>
              <a:t>Have a good knowledge in Cloud and </a:t>
            </a:r>
            <a:r>
              <a:rPr lang="en-GB" dirty="0" smtClean="0"/>
              <a:t>DevOps</a:t>
            </a:r>
            <a:endParaRPr lang="ar-EG" dirty="0" smtClean="0"/>
          </a:p>
          <a:p>
            <a:pPr lvl="1"/>
            <a:endParaRPr lang="ar-EG" dirty="0"/>
          </a:p>
          <a:p>
            <a:pPr lvl="1"/>
            <a:r>
              <a:rPr lang="en-GB" dirty="0"/>
              <a:t>LinkedIn : </a:t>
            </a:r>
            <a:r>
              <a:rPr lang="en-GB" dirty="0" err="1">
                <a:hlinkClick r:id="rId3"/>
              </a:rPr>
              <a:t>ahmed</a:t>
            </a:r>
            <a:r>
              <a:rPr lang="en-GB" dirty="0">
                <a:hlinkClick r:id="rId3"/>
              </a:rPr>
              <a:t> </a:t>
            </a:r>
            <a:r>
              <a:rPr lang="en-GB" dirty="0" err="1">
                <a:hlinkClick r:id="rId3"/>
              </a:rPr>
              <a:t>tarek</a:t>
            </a:r>
            <a:r>
              <a:rPr lang="en-GB" dirty="0">
                <a:hlinkClick r:id="rId3"/>
              </a:rPr>
              <a:t> | LinkedIn</a:t>
            </a:r>
            <a:endParaRPr lang="en-GB" dirty="0"/>
          </a:p>
          <a:p>
            <a:pPr marL="228600" lvl="1" indent="0">
              <a:buNone/>
            </a:pPr>
            <a:endParaRPr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910" y="2462212"/>
            <a:ext cx="3457576" cy="3457576"/>
          </a:xfrm>
          <a:prstGeom prst="ellipse">
            <a:avLst/>
          </a:prstGeom>
          <a:ln w="635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0367638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8226-6BB6-4EAD-A8F8-33C13F06188F}"/>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325DBB33-1500-4F6F-965D-C46C4ACACA73}"/>
              </a:ext>
            </a:extLst>
          </p:cNvPr>
          <p:cNvSpPr>
            <a:spLocks noGrp="1"/>
          </p:cNvSpPr>
          <p:nvPr>
            <p:ph sz="quarter" idx="10"/>
          </p:nvPr>
        </p:nvSpPr>
        <p:spPr>
          <a:xfrm>
            <a:off x="586581" y="1797784"/>
            <a:ext cx="11018838" cy="3262432"/>
          </a:xfrm>
        </p:spPr>
        <p:txBody>
          <a:bodyPr/>
          <a:lstStyle/>
          <a:p>
            <a:r>
              <a:rPr lang="en-US" sz="2000" dirty="0">
                <a:hlinkClick r:id="rId2"/>
              </a:rPr>
              <a:t>GitHub Learning Lab</a:t>
            </a:r>
            <a:endParaRPr lang="en-US" sz="2000" dirty="0"/>
          </a:p>
          <a:p>
            <a:endParaRPr lang="en-US" sz="2000" dirty="0">
              <a:hlinkClick r:id="rId3"/>
            </a:endParaRPr>
          </a:p>
          <a:p>
            <a:r>
              <a:rPr lang="en-US" sz="2000" dirty="0">
                <a:hlinkClick r:id="rId3"/>
              </a:rPr>
              <a:t>Introduction to version control with Git - Learn | Microsoft Docs</a:t>
            </a:r>
            <a:endParaRPr lang="en-US" sz="2000" dirty="0"/>
          </a:p>
          <a:p>
            <a:endParaRPr lang="en-US" sz="2000" dirty="0"/>
          </a:p>
          <a:p>
            <a:r>
              <a:rPr lang="en-US" sz="2000" dirty="0">
                <a:hlinkClick r:id="rId4"/>
              </a:rPr>
              <a:t>Introduction to GitHub - Learn | Microsoft Docs</a:t>
            </a:r>
            <a:endParaRPr lang="en-US" sz="2000" dirty="0"/>
          </a:p>
          <a:p>
            <a:endParaRPr lang="en-US" sz="2000" dirty="0"/>
          </a:p>
          <a:p>
            <a:r>
              <a:rPr lang="en-US" sz="2000" dirty="0">
                <a:hlinkClick r:id="rId5"/>
              </a:rPr>
              <a:t>Complete Git and GitHub Tutorial – YouTube (Kunal Kushwaha)</a:t>
            </a:r>
            <a:endParaRPr lang="en-US" sz="2000" dirty="0"/>
          </a:p>
          <a:p>
            <a:endParaRPr lang="en-US" sz="2000" dirty="0"/>
          </a:p>
          <a:p>
            <a:r>
              <a:rPr lang="en-US" sz="2000" dirty="0">
                <a:hlinkClick r:id="rId6"/>
              </a:rPr>
              <a:t>Learn Git and </a:t>
            </a:r>
            <a:r>
              <a:rPr lang="en-US" sz="2000" dirty="0" err="1">
                <a:hlinkClick r:id="rId6"/>
              </a:rPr>
              <a:t>Github</a:t>
            </a:r>
            <a:r>
              <a:rPr lang="en-US" sz="2000" dirty="0">
                <a:hlinkClick r:id="rId6"/>
              </a:rPr>
              <a:t> - YouTube (</a:t>
            </a:r>
            <a:r>
              <a:rPr lang="en-US" sz="2000" dirty="0" err="1">
                <a:hlinkClick r:id="rId6"/>
              </a:rPr>
              <a:t>Elzero</a:t>
            </a:r>
            <a:r>
              <a:rPr lang="en-US" sz="2000" dirty="0">
                <a:hlinkClick r:id="rId6"/>
              </a:rPr>
              <a:t> Web School)</a:t>
            </a:r>
            <a:endParaRPr lang="en-US" sz="2000" dirty="0"/>
          </a:p>
        </p:txBody>
      </p:sp>
      <p:pic>
        <p:nvPicPr>
          <p:cNvPr id="5" name="Picture 4" descr="A picture containing toy&#10;&#10;Description automatically generated">
            <a:extLst>
              <a:ext uri="{FF2B5EF4-FFF2-40B4-BE49-F238E27FC236}">
                <a16:creationId xmlns:a16="http://schemas.microsoft.com/office/drawing/2014/main" id="{A4A6D249-3FB6-481D-95DF-EEF185BA2A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1000" y="1562100"/>
            <a:ext cx="3733800" cy="3733800"/>
          </a:xfrm>
          <a:prstGeom prst="rect">
            <a:avLst/>
          </a:prstGeom>
        </p:spPr>
      </p:pic>
    </p:spTree>
    <p:extLst>
      <p:ext uri="{BB962C8B-B14F-4D97-AF65-F5344CB8AC3E}">
        <p14:creationId xmlns:p14="http://schemas.microsoft.com/office/powerpoint/2010/main" val="7239943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038612"/>
            <a:ext cx="7187184" cy="1495794"/>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GB" dirty="0" smtClean="0"/>
              <a:t>Have a look at open source project</a:t>
            </a:r>
            <a:br>
              <a:rPr lang="en-GB" dirty="0" smtClean="0"/>
            </a:br>
            <a:r>
              <a:rPr lang="en-GB" dirty="0" smtClean="0"/>
              <a:t>(Face-X)</a:t>
            </a:r>
            <a:r>
              <a:rPr lang="en-US" dirty="0"/>
              <a:t/>
            </a:r>
            <a:br>
              <a:rPr lang="en-US" dirty="0"/>
            </a:br>
            <a:endParaRPr lang="en-US" dirty="0"/>
          </a:p>
        </p:txBody>
      </p:sp>
    </p:spTree>
    <p:extLst>
      <p:ext uri="{BB962C8B-B14F-4D97-AF65-F5344CB8AC3E}">
        <p14:creationId xmlns:p14="http://schemas.microsoft.com/office/powerpoint/2010/main" val="186500508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6" y="304800"/>
            <a:ext cx="12073040" cy="5923656"/>
          </a:xfrm>
          <a:prstGeom prst="rect">
            <a:avLst/>
          </a:prstGeom>
        </p:spPr>
      </p:pic>
    </p:spTree>
    <p:extLst>
      <p:ext uri="{BB962C8B-B14F-4D97-AF65-F5344CB8AC3E}">
        <p14:creationId xmlns:p14="http://schemas.microsoft.com/office/powerpoint/2010/main" val="33303262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537210"/>
            <a:ext cx="7187184"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Questions</a:t>
            </a:r>
            <a:br>
              <a:rPr lang="en-US" dirty="0"/>
            </a:br>
            <a:endParaRPr lang="en-US" dirty="0"/>
          </a:p>
        </p:txBody>
      </p:sp>
    </p:spTree>
    <p:extLst>
      <p:ext uri="{BB962C8B-B14F-4D97-AF65-F5344CB8AC3E}">
        <p14:creationId xmlns:p14="http://schemas.microsoft.com/office/powerpoint/2010/main" val="193890797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A9590-07DA-41F8-AF70-5EB68161FB2A}"/>
              </a:ext>
            </a:extLst>
          </p:cNvPr>
          <p:cNvSpPr>
            <a:spLocks noGrp="1"/>
          </p:cNvSpPr>
          <p:nvPr>
            <p:ph type="title"/>
          </p:nvPr>
        </p:nvSpPr>
        <p:spPr>
          <a:xfrm>
            <a:off x="3195320" y="990600"/>
            <a:ext cx="4823460" cy="553998"/>
          </a:xfrm>
        </p:spPr>
        <p:txBody>
          <a:bodyPr/>
          <a:lstStyle/>
          <a:p>
            <a:r>
              <a:rPr lang="en-US" dirty="0"/>
              <a:t>Thanks for attendance</a:t>
            </a:r>
          </a:p>
        </p:txBody>
      </p:sp>
      <p:pic>
        <p:nvPicPr>
          <p:cNvPr id="21" name="Content Placeholder 20" descr="A picture containing toy, indoor&#10;&#10;Description automatically generated">
            <a:extLst>
              <a:ext uri="{FF2B5EF4-FFF2-40B4-BE49-F238E27FC236}">
                <a16:creationId xmlns:a16="http://schemas.microsoft.com/office/drawing/2014/main" id="{EE60AFAB-B505-418F-B4DA-F88BDBAF83FF}"/>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733800" y="1989098"/>
            <a:ext cx="3746500" cy="3746500"/>
          </a:xfrm>
        </p:spPr>
      </p:pic>
    </p:spTree>
    <p:extLst>
      <p:ext uri="{BB962C8B-B14F-4D97-AF65-F5344CB8AC3E}">
        <p14:creationId xmlns:p14="http://schemas.microsoft.com/office/powerpoint/2010/main" val="340704630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48640"/>
          </a:xfrm>
        </p:spPr>
        <p:txBody>
          <a:bodyPr anchor="t"/>
          <a:lstStyle>
            <a:lvl1pPr>
              <a:defRPr>
                <a:solidFill>
                  <a:schemeClr val="tx1"/>
                </a:solidFill>
              </a:defRPr>
            </a:lvl1pPr>
          </a:lstStyle>
          <a:p>
            <a:r>
              <a:rPr lang="en-US"/>
              <a:t>Prerequisites</a:t>
            </a:r>
          </a:p>
        </p:txBody>
      </p:sp>
      <p:sp>
        <p:nvSpPr>
          <p:cNvPr id="3" name="Subtitle"/>
          <p:cNvSpPr>
            <a:spLocks noGrp="1"/>
          </p:cNvSpPr>
          <p:nvPr>
            <p:ph type="body" sz="quarter" idx="11"/>
          </p:nvPr>
        </p:nvSpPr>
        <p:spPr>
          <a:xfrm>
            <a:off x="4356100" y="2309812"/>
            <a:ext cx="7253288" cy="304800"/>
          </a:xfrm>
        </p:spPr>
        <p:txBody>
          <a:bodyPr anchor="t"/>
          <a:lstStyle>
            <a:lvl1pPr marL="231775" indent="-231775">
              <a:spcAft>
                <a:spcPts val="600"/>
              </a:spcAft>
              <a:buFont typeface="Wingdings" panose="05000000000000000000" pitchFamily="2" charset="2"/>
              <a:buChar char=""/>
              <a:defRPr/>
            </a:lvl1pPr>
          </a:lstStyle>
          <a:p>
            <a:pPr lvl="1"/>
            <a:r>
              <a:t>A GitHub account</a:t>
            </a:r>
          </a:p>
        </p:txBody>
      </p:sp>
      <p:pic>
        <p:nvPicPr>
          <p:cNvPr id="6" name="Content Placeholder 4" descr="A toy figurine of a child&#10;&#10;Description automatically generated with low confidence">
            <a:extLst>
              <a:ext uri="{FF2B5EF4-FFF2-40B4-BE49-F238E27FC236}">
                <a16:creationId xmlns:a16="http://schemas.microsoft.com/office/drawing/2014/main" id="{68B58136-06A1-488A-823A-291B2A71FF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3800" y="2497046"/>
            <a:ext cx="3323432" cy="3323430"/>
          </a:xfrm>
          <a:prstGeom prst="rect">
            <a:avLst/>
          </a:prstGeom>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1097280"/>
          </a:xfrm>
        </p:spPr>
        <p:txBody>
          <a:bodyPr anchor="t"/>
          <a:lstStyle>
            <a:lvl1pPr>
              <a:defRPr>
                <a:solidFill>
                  <a:schemeClr val="tx1"/>
                </a:solidFill>
              </a:defRPr>
            </a:lvl1pPr>
          </a:lstStyle>
          <a:p>
            <a:r>
              <a:rPr lang="en-US"/>
              <a:t>Learning objectives</a:t>
            </a:r>
          </a:p>
        </p:txBody>
      </p:sp>
      <p:sp>
        <p:nvSpPr>
          <p:cNvPr id="3" name="Subtitle"/>
          <p:cNvSpPr>
            <a:spLocks noGrp="1"/>
          </p:cNvSpPr>
          <p:nvPr>
            <p:ph type="body" sz="quarter" idx="11"/>
          </p:nvPr>
        </p:nvSpPr>
        <p:spPr>
          <a:xfrm>
            <a:off x="4356100" y="2309812"/>
            <a:ext cx="7253288" cy="2092881"/>
          </a:xfrm>
        </p:spPr>
        <p:txBody>
          <a:bodyPr anchor="t"/>
          <a:lstStyle>
            <a:lvl1pPr marL="231775" indent="-231775">
              <a:spcAft>
                <a:spcPts val="600"/>
              </a:spcAft>
              <a:buFont typeface="Wingdings" panose="05000000000000000000" pitchFamily="2" charset="2"/>
              <a:buChar char=""/>
              <a:defRPr/>
            </a:lvl1pPr>
          </a:lstStyle>
          <a:p>
            <a:r>
              <a:rPr lang="en-US" sz="2000" b="0" dirty="0">
                <a:solidFill>
                  <a:srgbClr val="24292F"/>
                </a:solidFill>
                <a:effectLst/>
              </a:rPr>
              <a:t>Open a </a:t>
            </a:r>
            <a:r>
              <a:rPr lang="en-US" sz="2000" b="0" dirty="0" smtClean="0">
                <a:solidFill>
                  <a:srgbClr val="24292F"/>
                </a:solidFill>
                <a:effectLst/>
              </a:rPr>
              <a:t>repo</a:t>
            </a:r>
            <a:endParaRPr lang="en-US" sz="2000" b="0" dirty="0">
              <a:solidFill>
                <a:srgbClr val="24292F"/>
              </a:solidFill>
              <a:effectLst/>
            </a:endParaRPr>
          </a:p>
          <a:p>
            <a:r>
              <a:rPr lang="en-US" sz="2000" b="0" dirty="0">
                <a:solidFill>
                  <a:srgbClr val="24292F"/>
                </a:solidFill>
                <a:effectLst/>
              </a:rPr>
              <a:t>Create a branch</a:t>
            </a:r>
          </a:p>
          <a:p>
            <a:r>
              <a:rPr lang="en-US" sz="2000" b="0" dirty="0">
                <a:solidFill>
                  <a:srgbClr val="24292F"/>
                </a:solidFill>
                <a:effectLst/>
              </a:rPr>
              <a:t>Commit changes to the branch</a:t>
            </a:r>
          </a:p>
          <a:p>
            <a:r>
              <a:rPr lang="en-US" sz="2000" b="0" dirty="0">
                <a:solidFill>
                  <a:srgbClr val="24292F"/>
                </a:solidFill>
                <a:effectLst/>
              </a:rPr>
              <a:t>Create a pull request</a:t>
            </a:r>
          </a:p>
          <a:p>
            <a:r>
              <a:rPr lang="en-US" sz="2000" b="0" dirty="0">
                <a:solidFill>
                  <a:srgbClr val="24292F"/>
                </a:solidFill>
                <a:effectLst/>
              </a:rPr>
              <a:t>Merge the </a:t>
            </a:r>
            <a:r>
              <a:rPr lang="en-US" sz="2000" b="0">
                <a:solidFill>
                  <a:srgbClr val="24292F"/>
                </a:solidFill>
                <a:effectLst/>
              </a:rPr>
              <a:t>pull </a:t>
            </a:r>
            <a:r>
              <a:rPr lang="en-US" sz="2000" b="0" smtClean="0">
                <a:solidFill>
                  <a:srgbClr val="24292F"/>
                </a:solidFill>
                <a:effectLst/>
              </a:rPr>
              <a:t>request</a:t>
            </a:r>
            <a:endParaRPr lang="en-US" sz="2000" b="0" dirty="0">
              <a:solidFill>
                <a:srgbClr val="24292F"/>
              </a:solidFill>
              <a:effectLst/>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48640"/>
          </a:xfrm>
        </p:spPr>
        <p:txBody>
          <a:bodyPr anchor="t"/>
          <a:lstStyle>
            <a:lvl1pPr>
              <a:defRPr>
                <a:solidFill>
                  <a:schemeClr val="tx1"/>
                </a:solidFill>
              </a:defRPr>
            </a:lvl1pPr>
          </a:lstStyle>
          <a:p>
            <a:r>
              <a:rPr lang="en-US" dirty="0"/>
              <a:t>Agenda</a:t>
            </a:r>
          </a:p>
        </p:txBody>
      </p:sp>
      <p:sp>
        <p:nvSpPr>
          <p:cNvPr id="3" name="Subtitle"/>
          <p:cNvSpPr>
            <a:spLocks noGrp="1"/>
          </p:cNvSpPr>
          <p:nvPr>
            <p:ph type="body" sz="quarter" idx="11"/>
          </p:nvPr>
        </p:nvSpPr>
        <p:spPr>
          <a:xfrm>
            <a:off x="4356100" y="2309812"/>
            <a:ext cx="7253288" cy="1785104"/>
          </a:xfrm>
        </p:spPr>
        <p:txBody>
          <a:bodyPr anchor="t"/>
          <a:lstStyle>
            <a:lvl1pPr marL="231775" indent="-231775">
              <a:spcAft>
                <a:spcPts val="600"/>
              </a:spcAft>
              <a:buFont typeface="Wingdings" panose="05000000000000000000" pitchFamily="2" charset="2"/>
              <a:buChar char=""/>
              <a:defRPr/>
            </a:lvl1pPr>
          </a:lstStyle>
          <a:p>
            <a:pPr lvl="1"/>
            <a:r>
              <a:rPr dirty="0"/>
              <a:t>Introduction</a:t>
            </a:r>
          </a:p>
          <a:p>
            <a:pPr lvl="1"/>
            <a:r>
              <a:rPr dirty="0"/>
              <a:t>What is GitHub?</a:t>
            </a:r>
          </a:p>
          <a:p>
            <a:pPr lvl="1"/>
            <a:r>
              <a:rPr lang="en-US" dirty="0" smtClean="0"/>
              <a:t>Look at GitHub </a:t>
            </a:r>
            <a:r>
              <a:rPr lang="en-US" dirty="0"/>
              <a:t>Website</a:t>
            </a:r>
          </a:p>
          <a:p>
            <a:pPr lvl="1"/>
            <a:r>
              <a:rPr lang="en-US" dirty="0" smtClean="0"/>
              <a:t>Use GitHub Desktop</a:t>
            </a:r>
          </a:p>
          <a:p>
            <a:pPr lvl="1"/>
            <a:r>
              <a:rPr lang="en-US" dirty="0" smtClean="0"/>
              <a:t>Look at open source project</a:t>
            </a:r>
            <a:endParaRPr dirty="0"/>
          </a:p>
        </p:txBody>
      </p:sp>
      <p:pic>
        <p:nvPicPr>
          <p:cNvPr id="5" name="Picture 4" descr="Icon&#10;&#10;Description automatically generated">
            <a:extLst>
              <a:ext uri="{FF2B5EF4-FFF2-40B4-BE49-F238E27FC236}">
                <a16:creationId xmlns:a16="http://schemas.microsoft.com/office/drawing/2014/main" id="{ABBD3549-7DED-47CD-A39E-7F50403021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7200" y="2047458"/>
            <a:ext cx="2763084" cy="2763084"/>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Introduction</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Introduction</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GitHub is a development platform that enables you to host and review code, manage projects, and build software alongside 50 million developers.</a:t>
            </a:r>
          </a:p>
        </p:txBody>
      </p:sp>
      <p:pic>
        <p:nvPicPr>
          <p:cNvPr id="5" name="Picture 4" descr="A picture containing accessory, spectacles, goggles&#10;&#10;Description automatically generated">
            <a:extLst>
              <a:ext uri="{FF2B5EF4-FFF2-40B4-BE49-F238E27FC236}">
                <a16:creationId xmlns:a16="http://schemas.microsoft.com/office/drawing/2014/main" id="{28344A60-07B0-455D-995B-92B78B082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514600"/>
            <a:ext cx="3886200" cy="3886200"/>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What is GitHub?</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The GitHub flow</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In addition to providing a platform for collaborative software development, GitHub also offers a workflow designed to optimize use of its various features.</a:t>
            </a:r>
          </a:p>
        </p:txBody>
      </p:sp>
      <p:pic>
        <p:nvPicPr>
          <p:cNvPr id="11" name="Picture 10" descr="Icon&#10;&#10;Description automatically generated">
            <a:extLst>
              <a:ext uri="{FF2B5EF4-FFF2-40B4-BE49-F238E27FC236}">
                <a16:creationId xmlns:a16="http://schemas.microsoft.com/office/drawing/2014/main" id="{7C12C179-7F9F-482D-81B5-2EB499AD7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2362200"/>
            <a:ext cx="4038600" cy="4038600"/>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5.0.9"/>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3.xml><?xml version="1.0" encoding="utf-8"?>
<a:theme xmlns:a="http://schemas.openxmlformats.org/drawingml/2006/main" name=" Microsoft_Learn_Light_Gray_Template">
  <a:themeElements>
    <a:clrScheme name="Inspire-Ignite Light Gray">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69BA"/>
      </a:hlink>
      <a:folHlink>
        <a:srgbClr val="0069BA"/>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715E77BC-29FE-4329-A0B5-F68DE9C523F7}"/>
    </a:ext>
  </a:extLst>
</a:theme>
</file>

<file path=ppt/theme/theme4.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B40C9706-545E-499C-8881-4A5859C56520}"/>
    </a:ext>
  </a:extLst>
</a:theme>
</file>

<file path=ppt/theme/theme5.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441</TotalTime>
  <Words>1733</Words>
  <Application>Microsoft Office PowerPoint</Application>
  <PresentationFormat>Widescreen</PresentationFormat>
  <Paragraphs>160</Paragraphs>
  <Slides>24</Slides>
  <Notes>19</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24</vt:i4>
      </vt:variant>
    </vt:vector>
  </HeadingPairs>
  <TitlesOfParts>
    <vt:vector size="36" baseType="lpstr">
      <vt:lpstr>Arial</vt:lpstr>
      <vt:lpstr>Calibri</vt:lpstr>
      <vt:lpstr>Consolas</vt:lpstr>
      <vt:lpstr>Segoe UI</vt:lpstr>
      <vt:lpstr>Segoe UI Semibold</vt:lpstr>
      <vt:lpstr>Segoe UI Semilight</vt:lpstr>
      <vt:lpstr>Wingdings</vt:lpstr>
      <vt:lpstr>Office Theme</vt:lpstr>
      <vt:lpstr>Microsoft_Learn_White_Template</vt:lpstr>
      <vt:lpstr> Microsoft_Learn_Light_Gray_Template</vt:lpstr>
      <vt:lpstr> Microsoft_Learn_Black_Template</vt:lpstr>
      <vt:lpstr>WHITE TEMPLATE</vt:lpstr>
      <vt:lpstr>PowerPoint Presentation</vt:lpstr>
      <vt:lpstr>Ahmed  Tarek</vt:lpstr>
      <vt:lpstr>Prerequisites</vt:lpstr>
      <vt:lpstr>Learning objectives</vt:lpstr>
      <vt:lpstr>Agenda</vt:lpstr>
      <vt:lpstr>Introduction</vt:lpstr>
      <vt:lpstr>Introduction</vt:lpstr>
      <vt:lpstr>What is GitHub?</vt:lpstr>
      <vt:lpstr>The GitHub flow</vt:lpstr>
      <vt:lpstr>Git and GitHub</vt:lpstr>
      <vt:lpstr>Issues</vt:lpstr>
      <vt:lpstr>Branches</vt:lpstr>
      <vt:lpstr>Commits</vt:lpstr>
      <vt:lpstr>Pull Requests</vt:lpstr>
      <vt:lpstr>Cloning and forking</vt:lpstr>
      <vt:lpstr>Git Commands vs GitHub Desktop</vt:lpstr>
      <vt:lpstr>Git Bash                                    GitHub Desktop</vt:lpstr>
      <vt:lpstr>Workshop walk-through</vt:lpstr>
      <vt:lpstr>Resources</vt:lpstr>
      <vt:lpstr>Resources</vt:lpstr>
      <vt:lpstr>Have a look at open source project (Face-X) </vt:lpstr>
      <vt:lpstr>PowerPoint Presentation</vt:lpstr>
      <vt:lpstr>Questions </vt:lpstr>
      <vt:lpstr>Thanks for attendance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Maher</cp:lastModifiedBy>
  <cp:revision>23</cp:revision>
  <cp:lastPrinted>2022-01-28T15:53:52Z</cp:lastPrinted>
  <dcterms:created xsi:type="dcterms:W3CDTF">2022-01-28T15:53:52Z</dcterms:created>
  <dcterms:modified xsi:type="dcterms:W3CDTF">2022-07-29T17:23:47Z</dcterms:modified>
</cp:coreProperties>
</file>